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Lst>
  <p:sldSz cy="6858000" cx="12192000"/>
  <p:notesSz cx="6858000" cy="9144000"/>
  <p:embeddedFontLst>
    <p:embeddedFont>
      <p:font typeface="Work Sans"/>
      <p:regular r:id="rId25"/>
      <p:bold r:id="rId26"/>
      <p:italic r:id="rId27"/>
      <p:boldItalic r:id="rId28"/>
    </p:embeddedFont>
    <p:embeddedFont>
      <p:font typeface="Work Sans Light"/>
      <p:regular r:id="rId29"/>
      <p:bold r:id="rId30"/>
      <p:italic r:id="rId31"/>
      <p:boldItalic r:id="rId32"/>
    </p:embeddedFont>
    <p:embeddedFont>
      <p:font typeface="Manjari"/>
      <p:regular r:id="rId33"/>
      <p:bold r:id="rId3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35" roundtripDataSignature="AMtx7mgFYDbVct+6Obm13SZUMnzKYEz54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WorkSans-bold.fntdata"/><Relationship Id="rId25" Type="http://schemas.openxmlformats.org/officeDocument/2006/relationships/font" Target="fonts/WorkSans-regular.fntdata"/><Relationship Id="rId28" Type="http://schemas.openxmlformats.org/officeDocument/2006/relationships/font" Target="fonts/WorkSans-boldItalic.fntdata"/><Relationship Id="rId27" Type="http://schemas.openxmlformats.org/officeDocument/2006/relationships/font" Target="fonts/WorkSans-italic.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WorkSansLight-regular.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WorkSansLight-italic.fntdata"/><Relationship Id="rId30" Type="http://schemas.openxmlformats.org/officeDocument/2006/relationships/font" Target="fonts/WorkSansLight-bold.fntdata"/><Relationship Id="rId11" Type="http://schemas.openxmlformats.org/officeDocument/2006/relationships/slide" Target="slides/slide7.xml"/><Relationship Id="rId33" Type="http://schemas.openxmlformats.org/officeDocument/2006/relationships/font" Target="fonts/Manjari-regular.fntdata"/><Relationship Id="rId10" Type="http://schemas.openxmlformats.org/officeDocument/2006/relationships/slide" Target="slides/slide6.xml"/><Relationship Id="rId32" Type="http://schemas.openxmlformats.org/officeDocument/2006/relationships/font" Target="fonts/WorkSansLight-boldItalic.fntdata"/><Relationship Id="rId13" Type="http://schemas.openxmlformats.org/officeDocument/2006/relationships/slide" Target="slides/slide9.xml"/><Relationship Id="rId35" Type="http://customschemas.google.com/relationships/presentationmetadata" Target="metadata"/><Relationship Id="rId12" Type="http://schemas.openxmlformats.org/officeDocument/2006/relationships/slide" Target="slides/slide8.xml"/><Relationship Id="rId34" Type="http://schemas.openxmlformats.org/officeDocument/2006/relationships/font" Target="fonts/Manjari-bold.fntdata"/><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s-MX"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6" name="Google Shape;96;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7" name="Google Shape;97;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MX"/>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280c71eab03_1_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280c71eab03_1_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3" name="Google Shape;173;g280c71eab03_1_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s-MX"/>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1e7b1325c76_0_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1e7b1325c76_0_5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9" name="Google Shape;179;g1e7b1325c76_0_5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s-MX"/>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1e7b1325c76_0_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1e7b1325c76_0_5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8" name="Google Shape;188;g1e7b1325c76_0_5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s-MX"/>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280ff702038_0_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280ff702038_0_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4" name="Google Shape;194;g280ff702038_0_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s-MX"/>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280ff702038_0_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280ff702038_0_4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3" name="Google Shape;203;g280ff702038_0_4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s-MX"/>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280ff702038_0_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280ff702038_0_2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2" name="Google Shape;212;g280ff702038_0_2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s-MX"/>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280ff702038_0_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280ff702038_0_5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1" name="Google Shape;221;g280ff702038_0_5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s-MX"/>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280ff702038_0_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280ff702038_0_3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9" name="Google Shape;229;g280ff702038_0_3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s-MX"/>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280ff702038_0_6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280ff702038_0_6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8" name="Google Shape;238;g280ff702038_0_6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s-MX"/>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280ff702038_0_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280ff702038_0_4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6" name="Google Shape;246;g280ff702038_0_4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s-MX"/>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4" name="Google Shape;104;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5" name="Google Shape;105;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MX"/>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54" name="Google Shape;254;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2" name="Google Shape;112;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1e7b1325c76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1e7b1325c76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1" name="Google Shape;121;g1e7b1325c76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s-MX"/>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280dcebe3b7_0_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280dcebe3b7_0_1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6" name="Google Shape;136;g280dcebe3b7_0_1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s-MX"/>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1e7b1325c76_0_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1e7b1325c76_0_3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3" name="Google Shape;143;g1e7b1325c76_0_3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s-MX"/>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1e7b1325c76_0_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1e7b1325c76_0_1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9" name="Google Shape;149;g1e7b1325c76_0_1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s-MX"/>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1e7b1325c76_0_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1e7b1325c76_0_3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9" name="Google Shape;159;g1e7b1325c76_0_3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s-MX"/>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1e7b1325c76_0_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1e7b1325c76_0_4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7" name="Google Shape;167;g1e7b1325c76_0_4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s-MX"/>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Diapositiva de título">
  <p:cSld name="1_Diapositiva de título">
    <p:spTree>
      <p:nvGrpSpPr>
        <p:cNvPr id="15" name="Shape 15"/>
        <p:cNvGrpSpPr/>
        <p:nvPr/>
      </p:nvGrpSpPr>
      <p:grpSpPr>
        <a:xfrm>
          <a:off x="0" y="0"/>
          <a:ext cx="0" cy="0"/>
          <a:chOff x="0" y="0"/>
          <a:chExt cx="0" cy="0"/>
        </a:xfrm>
      </p:grpSpPr>
      <p:pic>
        <p:nvPicPr>
          <p:cNvPr descr="Interfaz de usuario gráfica, Texto, Aplicación&#10;&#10;Descripción generada automáticamente" id="16" name="Google Shape;16;p13"/>
          <p:cNvPicPr preferRelativeResize="0"/>
          <p:nvPr/>
        </p:nvPicPr>
        <p:blipFill rotWithShape="1">
          <a:blip r:embed="rId2">
            <a:alphaModFix/>
          </a:blip>
          <a:srcRect b="0" l="0" r="0" t="0"/>
          <a:stretch/>
        </p:blipFill>
        <p:spPr>
          <a:xfrm>
            <a:off x="0" y="0"/>
            <a:ext cx="12192000" cy="685800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o el título" type="titleOnly">
  <p:cSld name="TITLE_ONLY">
    <p:spTree>
      <p:nvGrpSpPr>
        <p:cNvPr id="63" name="Shape 63"/>
        <p:cNvGrpSpPr/>
        <p:nvPr/>
      </p:nvGrpSpPr>
      <p:grpSpPr>
        <a:xfrm>
          <a:off x="0" y="0"/>
          <a:ext cx="0" cy="0"/>
          <a:chOff x="0" y="0"/>
          <a:chExt cx="0" cy="0"/>
        </a:xfrm>
      </p:grpSpPr>
      <p:sp>
        <p:nvSpPr>
          <p:cNvPr id="64" name="Google Shape;64;p2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5" name="Google Shape;65;p2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 name="Google Shape;66;p2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2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68" name="Shape 68"/>
        <p:cNvGrpSpPr/>
        <p:nvPr/>
      </p:nvGrpSpPr>
      <p:grpSpPr>
        <a:xfrm>
          <a:off x="0" y="0"/>
          <a:ext cx="0" cy="0"/>
          <a:chOff x="0" y="0"/>
          <a:chExt cx="0" cy="0"/>
        </a:xfrm>
      </p:grpSpPr>
      <p:sp>
        <p:nvSpPr>
          <p:cNvPr id="69" name="Google Shape;69;p23"/>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23"/>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1" name="Google Shape;71;p23"/>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2" name="Google Shape;72;p2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 name="Google Shape;73;p2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4" name="Google Shape;74;p2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75" name="Shape 75"/>
        <p:cNvGrpSpPr/>
        <p:nvPr/>
      </p:nvGrpSpPr>
      <p:grpSpPr>
        <a:xfrm>
          <a:off x="0" y="0"/>
          <a:ext cx="0" cy="0"/>
          <a:chOff x="0" y="0"/>
          <a:chExt cx="0" cy="0"/>
        </a:xfrm>
      </p:grpSpPr>
      <p:sp>
        <p:nvSpPr>
          <p:cNvPr id="76" name="Google Shape;76;p24"/>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 name="Google Shape;77;p24"/>
          <p:cNvSpPr/>
          <p:nvPr>
            <p:ph idx="2" type="pic"/>
          </p:nvPr>
        </p:nvSpPr>
        <p:spPr>
          <a:xfrm>
            <a:off x="5183188" y="987425"/>
            <a:ext cx="6172200" cy="4873625"/>
          </a:xfrm>
          <a:prstGeom prst="rect">
            <a:avLst/>
          </a:prstGeom>
          <a:noFill/>
          <a:ln>
            <a:noFill/>
          </a:ln>
        </p:spPr>
      </p:sp>
      <p:sp>
        <p:nvSpPr>
          <p:cNvPr id="78" name="Google Shape;78;p24"/>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 name="Google Shape;79;p2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0" name="Google Shape;80;p2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1" name="Google Shape;81;p2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82" name="Shape 82"/>
        <p:cNvGrpSpPr/>
        <p:nvPr/>
      </p:nvGrpSpPr>
      <p:grpSpPr>
        <a:xfrm>
          <a:off x="0" y="0"/>
          <a:ext cx="0" cy="0"/>
          <a:chOff x="0" y="0"/>
          <a:chExt cx="0" cy="0"/>
        </a:xfrm>
      </p:grpSpPr>
      <p:sp>
        <p:nvSpPr>
          <p:cNvPr id="83" name="Google Shape;83;p2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4" name="Google Shape;84;p25"/>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 name="Google Shape;85;p2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6" name="Google Shape;86;p2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7" name="Google Shape;87;p2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88" name="Shape 88"/>
        <p:cNvGrpSpPr/>
        <p:nvPr/>
      </p:nvGrpSpPr>
      <p:grpSpPr>
        <a:xfrm>
          <a:off x="0" y="0"/>
          <a:ext cx="0" cy="0"/>
          <a:chOff x="0" y="0"/>
          <a:chExt cx="0" cy="0"/>
        </a:xfrm>
      </p:grpSpPr>
      <p:sp>
        <p:nvSpPr>
          <p:cNvPr id="89" name="Google Shape;89;p26"/>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0" name="Google Shape;90;p26"/>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1" name="Google Shape;91;p2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2" name="Google Shape;92;p2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3" name="Google Shape;93;p2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Encabezado de sección">
  <p:cSld name="2_Encabezado de sección">
    <p:spTree>
      <p:nvGrpSpPr>
        <p:cNvPr id="17" name="Shape 17"/>
        <p:cNvGrpSpPr/>
        <p:nvPr/>
      </p:nvGrpSpPr>
      <p:grpSpPr>
        <a:xfrm>
          <a:off x="0" y="0"/>
          <a:ext cx="0" cy="0"/>
          <a:chOff x="0" y="0"/>
          <a:chExt cx="0" cy="0"/>
        </a:xfrm>
      </p:grpSpPr>
      <p:pic>
        <p:nvPicPr>
          <p:cNvPr descr="Patrón de fondo&#10;&#10;Descripción generada automáticamente" id="18" name="Google Shape;18;p14"/>
          <p:cNvPicPr preferRelativeResize="0"/>
          <p:nvPr/>
        </p:nvPicPr>
        <p:blipFill rotWithShape="1">
          <a:blip r:embed="rId2">
            <a:alphaModFix/>
          </a:blip>
          <a:srcRect b="0" l="0" r="0" t="0"/>
          <a:stretch/>
        </p:blipFill>
        <p:spPr>
          <a:xfrm>
            <a:off x="0" y="0"/>
            <a:ext cx="12192000" cy="6858000"/>
          </a:xfrm>
          <a:prstGeom prst="rect">
            <a:avLst/>
          </a:prstGeom>
          <a:noFill/>
          <a:ln>
            <a:noFill/>
          </a:ln>
        </p:spPr>
      </p:pic>
      <p:pic>
        <p:nvPicPr>
          <p:cNvPr id="19" name="Google Shape;19;p14"/>
          <p:cNvPicPr preferRelativeResize="0"/>
          <p:nvPr/>
        </p:nvPicPr>
        <p:blipFill rotWithShape="1">
          <a:blip r:embed="rId3">
            <a:alphaModFix/>
          </a:blip>
          <a:srcRect b="0" l="0" r="0" t="0"/>
          <a:stretch/>
        </p:blipFill>
        <p:spPr>
          <a:xfrm>
            <a:off x="11054859" y="303050"/>
            <a:ext cx="855785" cy="833982"/>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p:cSld name="Diseño personalizado">
    <p:bg>
      <p:bgPr>
        <a:blipFill>
          <a:blip r:embed="rId2">
            <a:alphaModFix/>
          </a:blip>
          <a:stretch>
            <a:fillRect/>
          </a:stretch>
        </a:blipFill>
      </p:bgPr>
    </p:bg>
    <p:spTree>
      <p:nvGrpSpPr>
        <p:cNvPr id="20" name="Shape 20"/>
        <p:cNvGrpSpPr/>
        <p:nvPr/>
      </p:nvGrpSpPr>
      <p:grpSpPr>
        <a:xfrm>
          <a:off x="0" y="0"/>
          <a:ext cx="0" cy="0"/>
          <a:chOff x="0" y="0"/>
          <a:chExt cx="0" cy="0"/>
        </a:xfrm>
      </p:grpSpPr>
      <p:sp>
        <p:nvSpPr>
          <p:cNvPr id="21" name="Google Shape;21;p1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 name="Google Shape;22;p1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 name="Google Shape;23;p1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 name="Google Shape;24;p1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25" name="Shape 25"/>
        <p:cNvGrpSpPr/>
        <p:nvPr/>
      </p:nvGrpSpPr>
      <p:grpSpPr>
        <a:xfrm>
          <a:off x="0" y="0"/>
          <a:ext cx="0" cy="0"/>
          <a:chOff x="0" y="0"/>
          <a:chExt cx="0" cy="0"/>
        </a:xfrm>
      </p:grpSpPr>
      <p:sp>
        <p:nvSpPr>
          <p:cNvPr id="26" name="Google Shape;26;p1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 name="Google Shape;27;p1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8" name="Google Shape;28;p1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type="title">
  <p:cSld name="TITLE">
    <p:spTree>
      <p:nvGrpSpPr>
        <p:cNvPr id="29" name="Shape 29"/>
        <p:cNvGrpSpPr/>
        <p:nvPr/>
      </p:nvGrpSpPr>
      <p:grpSpPr>
        <a:xfrm>
          <a:off x="0" y="0"/>
          <a:ext cx="0" cy="0"/>
          <a:chOff x="0" y="0"/>
          <a:chExt cx="0" cy="0"/>
        </a:xfrm>
      </p:grpSpPr>
      <p:sp>
        <p:nvSpPr>
          <p:cNvPr id="30" name="Google Shape;30;p17"/>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p17"/>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2" name="Google Shape;32;p1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 name="Google Shape;33;p1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4" name="Google Shape;34;p1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35" name="Shape 35"/>
        <p:cNvGrpSpPr/>
        <p:nvPr/>
      </p:nvGrpSpPr>
      <p:grpSpPr>
        <a:xfrm>
          <a:off x="0" y="0"/>
          <a:ext cx="0" cy="0"/>
          <a:chOff x="0" y="0"/>
          <a:chExt cx="0" cy="0"/>
        </a:xfrm>
      </p:grpSpPr>
      <p:sp>
        <p:nvSpPr>
          <p:cNvPr id="36" name="Google Shape;36;p1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7" name="Google Shape;37;p18"/>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 name="Google Shape;38;p1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 name="Google Shape;39;p1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0" name="Google Shape;40;p1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41" name="Shape 41"/>
        <p:cNvGrpSpPr/>
        <p:nvPr/>
      </p:nvGrpSpPr>
      <p:grpSpPr>
        <a:xfrm>
          <a:off x="0" y="0"/>
          <a:ext cx="0" cy="0"/>
          <a:chOff x="0" y="0"/>
          <a:chExt cx="0" cy="0"/>
        </a:xfrm>
      </p:grpSpPr>
      <p:sp>
        <p:nvSpPr>
          <p:cNvPr id="42" name="Google Shape;42;p19"/>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3" name="Google Shape;43;p19"/>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44" name="Google Shape;44;p1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5" name="Google Shape;45;p1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6" name="Google Shape;46;p1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47" name="Shape 47"/>
        <p:cNvGrpSpPr/>
        <p:nvPr/>
      </p:nvGrpSpPr>
      <p:grpSpPr>
        <a:xfrm>
          <a:off x="0" y="0"/>
          <a:ext cx="0" cy="0"/>
          <a:chOff x="0" y="0"/>
          <a:chExt cx="0" cy="0"/>
        </a:xfrm>
      </p:grpSpPr>
      <p:sp>
        <p:nvSpPr>
          <p:cNvPr id="48" name="Google Shape;48;p2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 name="Google Shape;49;p20"/>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 name="Google Shape;50;p20"/>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 name="Google Shape;51;p2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2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2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54" name="Shape 54"/>
        <p:cNvGrpSpPr/>
        <p:nvPr/>
      </p:nvGrpSpPr>
      <p:grpSpPr>
        <a:xfrm>
          <a:off x="0" y="0"/>
          <a:ext cx="0" cy="0"/>
          <a:chOff x="0" y="0"/>
          <a:chExt cx="0" cy="0"/>
        </a:xfrm>
      </p:grpSpPr>
      <p:sp>
        <p:nvSpPr>
          <p:cNvPr id="55" name="Google Shape;55;p21"/>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21"/>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7" name="Google Shape;57;p21"/>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 name="Google Shape;58;p21"/>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9" name="Google Shape;59;p21"/>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0" name="Google Shape;60;p2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 name="Google Shape;61;p2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2" name="Google Shape;62;p2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theme" Target="../theme/theme1.xml"/><Relationship Id="rId14" Type="http://schemas.openxmlformats.org/officeDocument/2006/relationships/slideLayout" Target="../slideLayouts/slideLayout1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12"/>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1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3" name="Google Shape;13;p1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4" name="Google Shape;14;p1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MX"/>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9.png"/><Relationship Id="rId4" Type="http://schemas.openxmlformats.org/officeDocument/2006/relationships/image" Target="../media/image14.png"/><Relationship Id="rId5"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31.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3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3.png"/><Relationship Id="rId4" Type="http://schemas.openxmlformats.org/officeDocument/2006/relationships/image" Target="../media/image5.png"/><Relationship Id="rId5" Type="http://schemas.openxmlformats.org/officeDocument/2006/relationships/image" Target="../media/image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6.png"/><Relationship Id="rId4" Type="http://schemas.openxmlformats.org/officeDocument/2006/relationships/image" Target="../media/image20.png"/><Relationship Id="rId5" Type="http://schemas.openxmlformats.org/officeDocument/2006/relationships/image" Target="../media/image11.png"/><Relationship Id="rId6" Type="http://schemas.openxmlformats.org/officeDocument/2006/relationships/image" Target="../media/image23.png"/><Relationship Id="rId7" Type="http://schemas.openxmlformats.org/officeDocument/2006/relationships/image" Target="../media/image21.png"/><Relationship Id="rId8" Type="http://schemas.openxmlformats.org/officeDocument/2006/relationships/image" Target="../media/image1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7.png"/><Relationship Id="rId4" Type="http://schemas.openxmlformats.org/officeDocument/2006/relationships/image" Target="../media/image10.png"/><Relationship Id="rId5"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8.png"/><Relationship Id="rId4" Type="http://schemas.openxmlformats.org/officeDocument/2006/relationships/image" Target="../media/image22.png"/><Relationship Id="rId5"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1"/>
          <p:cNvSpPr txBox="1"/>
          <p:nvPr/>
        </p:nvSpPr>
        <p:spPr>
          <a:xfrm>
            <a:off x="2276700" y="1900575"/>
            <a:ext cx="7638600" cy="15546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5700"/>
              <a:buFont typeface="Arial"/>
              <a:buNone/>
            </a:pPr>
            <a:r>
              <a:rPr b="1" i="0" lang="es-MX" sz="5700" u="none" cap="none" strike="noStrike">
                <a:solidFill>
                  <a:srgbClr val="3F3F3F"/>
                </a:solidFill>
                <a:latin typeface="Work Sans"/>
                <a:ea typeface="Work Sans"/>
                <a:cs typeface="Work Sans"/>
                <a:sym typeface="Work Sans"/>
              </a:rPr>
              <a:t>PROYECTO S.I.A.P</a:t>
            </a:r>
            <a:endParaRPr b="1" i="0" sz="5700" u="none" cap="none" strike="noStrike">
              <a:solidFill>
                <a:srgbClr val="3F3F3F"/>
              </a:solidFill>
              <a:latin typeface="Work Sans"/>
              <a:ea typeface="Work Sans"/>
              <a:cs typeface="Work Sans"/>
              <a:sym typeface="Work Sans"/>
            </a:endParaRPr>
          </a:p>
          <a:p>
            <a:pPr indent="0" lvl="0" marL="0" marR="0" rtl="0" algn="ctr">
              <a:lnSpc>
                <a:spcPct val="100000"/>
              </a:lnSpc>
              <a:spcBef>
                <a:spcPts val="0"/>
              </a:spcBef>
              <a:spcAft>
                <a:spcPts val="0"/>
              </a:spcAft>
              <a:buClr>
                <a:srgbClr val="000000"/>
              </a:buClr>
              <a:buSzPts val="2400"/>
              <a:buFont typeface="Arial"/>
              <a:buNone/>
            </a:pPr>
            <a:r>
              <a:rPr b="1" i="0" lang="es-MX" sz="2400" u="none" cap="none" strike="noStrike">
                <a:solidFill>
                  <a:srgbClr val="3F3F3F"/>
                </a:solidFill>
                <a:latin typeface="Work Sans"/>
                <a:ea typeface="Work Sans"/>
                <a:cs typeface="Work Sans"/>
                <a:sym typeface="Work Sans"/>
              </a:rPr>
              <a:t>(SISTEMA DE INVENTARIO ÁGIL Y PRÁCTICO)</a:t>
            </a:r>
            <a:endParaRPr b="1" i="0" sz="2400" u="none" cap="none" strike="noStrike">
              <a:solidFill>
                <a:srgbClr val="3F3F3F"/>
              </a:solidFill>
              <a:latin typeface="Work Sans"/>
              <a:ea typeface="Work Sans"/>
              <a:cs typeface="Work Sans"/>
              <a:sym typeface="Work Sans"/>
            </a:endParaRPr>
          </a:p>
        </p:txBody>
      </p:sp>
      <p:sp>
        <p:nvSpPr>
          <p:cNvPr id="100" name="Google Shape;100;p1"/>
          <p:cNvSpPr txBox="1"/>
          <p:nvPr/>
        </p:nvSpPr>
        <p:spPr>
          <a:xfrm>
            <a:off x="3779276" y="3659300"/>
            <a:ext cx="4244100" cy="2524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s-MX" sz="1800" u="none" cap="none" strike="noStrike">
                <a:solidFill>
                  <a:srgbClr val="40474B"/>
                </a:solidFill>
                <a:latin typeface="Manjari"/>
                <a:ea typeface="Manjari"/>
                <a:cs typeface="Manjari"/>
                <a:sym typeface="Manjari"/>
              </a:rPr>
              <a:t>GRUPO: </a:t>
            </a:r>
            <a:endParaRPr b="0" i="0" sz="1800" u="none" cap="none" strike="noStrike">
              <a:solidFill>
                <a:srgbClr val="40474B"/>
              </a:solidFill>
              <a:latin typeface="Manjari"/>
              <a:ea typeface="Manjari"/>
              <a:cs typeface="Manjari"/>
              <a:sym typeface="Manjari"/>
            </a:endParaRPr>
          </a:p>
          <a:p>
            <a:pPr indent="0" lvl="0" marL="0" marR="0" rtl="0" algn="ctr">
              <a:lnSpc>
                <a:spcPct val="100000"/>
              </a:lnSpc>
              <a:spcBef>
                <a:spcPts val="0"/>
              </a:spcBef>
              <a:spcAft>
                <a:spcPts val="0"/>
              </a:spcAft>
              <a:buClr>
                <a:srgbClr val="000000"/>
              </a:buClr>
              <a:buSzPts val="1800"/>
              <a:buFont typeface="Arial"/>
              <a:buNone/>
            </a:pPr>
            <a:r>
              <a:rPr b="0" i="0" lang="es-MX" sz="1800" u="none" cap="none" strike="noStrike">
                <a:solidFill>
                  <a:srgbClr val="40474B"/>
                </a:solidFill>
                <a:latin typeface="Manjari"/>
                <a:ea typeface="Manjari"/>
                <a:cs typeface="Manjari"/>
                <a:sym typeface="Manjari"/>
              </a:rPr>
              <a:t>LAURA JULIETH SUAREZ</a:t>
            </a:r>
            <a:endParaRPr b="0" i="0" sz="1600" u="none" cap="none" strike="noStrike">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800"/>
              <a:buFont typeface="Arial"/>
              <a:buNone/>
            </a:pPr>
            <a:r>
              <a:rPr b="0" i="0" lang="es-MX" sz="1800" u="none" cap="none" strike="noStrike">
                <a:solidFill>
                  <a:srgbClr val="40474B"/>
                </a:solidFill>
                <a:latin typeface="Manjari"/>
                <a:ea typeface="Manjari"/>
                <a:cs typeface="Manjari"/>
                <a:sym typeface="Manjari"/>
              </a:rPr>
              <a:t>CRISTIAN DANIEL ARRIETA ORTEGA</a:t>
            </a:r>
            <a:endParaRPr b="0" i="0" sz="1600" u="none" cap="none" strike="noStrike">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800"/>
              <a:buFont typeface="Arial"/>
              <a:buNone/>
            </a:pPr>
            <a:r>
              <a:rPr b="0" i="0" lang="es-MX" sz="1800" u="none" cap="none" strike="noStrike">
                <a:solidFill>
                  <a:srgbClr val="40474B"/>
                </a:solidFill>
                <a:latin typeface="Manjari"/>
                <a:ea typeface="Manjari"/>
                <a:cs typeface="Manjari"/>
                <a:sym typeface="Manjari"/>
              </a:rPr>
              <a:t>DEIVYD SAMIR GARCIA DIAZ</a:t>
            </a:r>
            <a:endParaRPr b="0" i="0" sz="1600" u="none" cap="none" strike="noStrike">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800"/>
              <a:buFont typeface="Arial"/>
              <a:buNone/>
            </a:pPr>
            <a:r>
              <a:rPr b="0" i="0" lang="es-MX" sz="1800" u="none" cap="none" strike="noStrike">
                <a:solidFill>
                  <a:srgbClr val="40474B"/>
                </a:solidFill>
                <a:latin typeface="Manjari"/>
                <a:ea typeface="Manjari"/>
                <a:cs typeface="Manjari"/>
                <a:sym typeface="Manjari"/>
              </a:rPr>
              <a:t>HAROLD ESTEBAN ROJAS GAONA</a:t>
            </a:r>
            <a:endParaRPr b="0" i="0" sz="1600" u="none" cap="none" strike="noStrike">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800"/>
              <a:buFont typeface="Arial"/>
              <a:buNone/>
            </a:pPr>
            <a:r>
              <a:rPr b="0" i="0" lang="es-MX" sz="1800" u="none" cap="none" strike="noStrike">
                <a:solidFill>
                  <a:srgbClr val="40474B"/>
                </a:solidFill>
                <a:latin typeface="Manjari"/>
                <a:ea typeface="Manjari"/>
                <a:cs typeface="Manjari"/>
                <a:sym typeface="Manjari"/>
              </a:rPr>
              <a:t>DANIEL FELIPE NAVARRETE SANCHEZ</a:t>
            </a:r>
            <a:endParaRPr b="0" i="0" sz="1800" u="none" cap="none" strike="noStrike">
              <a:solidFill>
                <a:srgbClr val="40474B"/>
              </a:solidFill>
              <a:latin typeface="Manjari"/>
              <a:ea typeface="Manjari"/>
              <a:cs typeface="Manjari"/>
              <a:sym typeface="Manjari"/>
            </a:endParaRPr>
          </a:p>
          <a:p>
            <a:pPr indent="0" lvl="0" marL="0" marR="0" rtl="0" algn="ctr">
              <a:lnSpc>
                <a:spcPct val="100000"/>
              </a:lnSpc>
              <a:spcBef>
                <a:spcPts val="0"/>
              </a:spcBef>
              <a:spcAft>
                <a:spcPts val="0"/>
              </a:spcAft>
              <a:buClr>
                <a:srgbClr val="000000"/>
              </a:buClr>
              <a:buSzPts val="1800"/>
              <a:buFont typeface="Arial"/>
              <a:buNone/>
            </a:pPr>
            <a:r>
              <a:rPr lang="es-MX" sz="1800">
                <a:solidFill>
                  <a:srgbClr val="40474B"/>
                </a:solidFill>
                <a:latin typeface="Manjari"/>
                <a:ea typeface="Manjari"/>
                <a:cs typeface="Manjari"/>
                <a:sym typeface="Manjari"/>
              </a:rPr>
              <a:t>LINA MARIA MONROY GAMA</a:t>
            </a:r>
            <a:endParaRPr sz="1800">
              <a:solidFill>
                <a:srgbClr val="40474B"/>
              </a:solidFill>
              <a:latin typeface="Manjari"/>
              <a:ea typeface="Manjari"/>
              <a:cs typeface="Manjari"/>
              <a:sym typeface="Manjari"/>
            </a:endParaRPr>
          </a:p>
          <a:p>
            <a:pPr indent="0" lvl="0" marL="0" marR="0" rtl="0" algn="l">
              <a:lnSpc>
                <a:spcPct val="100000"/>
              </a:lnSpc>
              <a:spcBef>
                <a:spcPts val="0"/>
              </a:spcBef>
              <a:spcAft>
                <a:spcPts val="0"/>
              </a:spcAft>
              <a:buClr>
                <a:srgbClr val="000000"/>
              </a:buClr>
              <a:buSzPts val="1600"/>
              <a:buFont typeface="Arial"/>
              <a:buNone/>
            </a:pPr>
            <a:br>
              <a:rPr b="0" i="0" lang="es-MX" sz="1600" u="none" cap="none" strike="noStrike">
                <a:solidFill>
                  <a:schemeClr val="dk1"/>
                </a:solidFill>
                <a:latin typeface="Calibri"/>
                <a:ea typeface="Calibri"/>
                <a:cs typeface="Calibri"/>
                <a:sym typeface="Calibri"/>
              </a:rPr>
            </a:br>
            <a:endParaRPr b="0" i="0" sz="1600" u="none" cap="none" strike="noStrike">
              <a:solidFill>
                <a:schemeClr val="dk1"/>
              </a:solidFill>
              <a:latin typeface="Work Sans Light"/>
              <a:ea typeface="Work Sans Light"/>
              <a:cs typeface="Work Sans Light"/>
              <a:sym typeface="Work Sans Light"/>
            </a:endParaRPr>
          </a:p>
        </p:txBody>
      </p:sp>
      <p:sp>
        <p:nvSpPr>
          <p:cNvPr id="101" name="Google Shape;101;p1"/>
          <p:cNvSpPr txBox="1"/>
          <p:nvPr/>
        </p:nvSpPr>
        <p:spPr>
          <a:xfrm>
            <a:off x="9661071" y="5150366"/>
            <a:ext cx="2530929"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s-MX" sz="1800" u="none" cap="none" strike="noStrike">
                <a:solidFill>
                  <a:srgbClr val="40474B"/>
                </a:solidFill>
                <a:latin typeface="Manjari"/>
                <a:ea typeface="Manjari"/>
                <a:cs typeface="Manjari"/>
                <a:sym typeface="Manjari"/>
              </a:rPr>
              <a:t>FICHA: 2693505</a:t>
            </a:r>
            <a:endParaRPr b="0" i="0" sz="16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g280c71eab03_1_2"/>
          <p:cNvSpPr txBox="1"/>
          <p:nvPr/>
        </p:nvSpPr>
        <p:spPr>
          <a:xfrm>
            <a:off x="2352125" y="717925"/>
            <a:ext cx="7217100" cy="94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MX">
                <a:latin typeface="Calibri"/>
                <a:ea typeface="Calibri"/>
                <a:cs typeface="Calibri"/>
                <a:sym typeface="Calibri"/>
              </a:rPr>
              <a:t>infografia de incriptacion</a:t>
            </a:r>
            <a:endParaRPr>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g1e7b1325c76_0_50"/>
          <p:cNvSpPr txBox="1"/>
          <p:nvPr/>
        </p:nvSpPr>
        <p:spPr>
          <a:xfrm>
            <a:off x="366225" y="552025"/>
            <a:ext cx="9512700" cy="84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MX" sz="4800">
                <a:solidFill>
                  <a:srgbClr val="38AA00"/>
                </a:solidFill>
                <a:latin typeface="Calibri"/>
                <a:ea typeface="Calibri"/>
                <a:cs typeface="Calibri"/>
                <a:sym typeface="Calibri"/>
              </a:rPr>
              <a:t>Encriptación</a:t>
            </a:r>
            <a:r>
              <a:rPr b="1" lang="es-MX" sz="4800">
                <a:solidFill>
                  <a:srgbClr val="38AA00"/>
                </a:solidFill>
                <a:latin typeface="Calibri"/>
                <a:ea typeface="Calibri"/>
                <a:cs typeface="Calibri"/>
                <a:sym typeface="Calibri"/>
              </a:rPr>
              <a:t> de contraseña - MD5</a:t>
            </a:r>
            <a:endParaRPr b="1" sz="4800">
              <a:solidFill>
                <a:srgbClr val="38AA00"/>
              </a:solidFill>
              <a:latin typeface="Calibri"/>
              <a:ea typeface="Calibri"/>
              <a:cs typeface="Calibri"/>
              <a:sym typeface="Calibri"/>
            </a:endParaRPr>
          </a:p>
        </p:txBody>
      </p:sp>
      <p:pic>
        <p:nvPicPr>
          <p:cNvPr id="182" name="Google Shape;182;g1e7b1325c76_0_50"/>
          <p:cNvPicPr preferRelativeResize="0"/>
          <p:nvPr/>
        </p:nvPicPr>
        <p:blipFill>
          <a:blip r:embed="rId3">
            <a:alphaModFix/>
          </a:blip>
          <a:stretch>
            <a:fillRect/>
          </a:stretch>
        </p:blipFill>
        <p:spPr>
          <a:xfrm>
            <a:off x="381000" y="3522600"/>
            <a:ext cx="9049926" cy="2832075"/>
          </a:xfrm>
          <a:prstGeom prst="rect">
            <a:avLst/>
          </a:prstGeom>
          <a:noFill/>
          <a:ln>
            <a:noFill/>
          </a:ln>
        </p:spPr>
      </p:pic>
      <p:pic>
        <p:nvPicPr>
          <p:cNvPr id="183" name="Google Shape;183;g1e7b1325c76_0_50"/>
          <p:cNvPicPr preferRelativeResize="0"/>
          <p:nvPr/>
        </p:nvPicPr>
        <p:blipFill>
          <a:blip r:embed="rId4">
            <a:alphaModFix/>
          </a:blip>
          <a:stretch>
            <a:fillRect/>
          </a:stretch>
        </p:blipFill>
        <p:spPr>
          <a:xfrm>
            <a:off x="381000" y="1555875"/>
            <a:ext cx="8918926" cy="1925400"/>
          </a:xfrm>
          <a:prstGeom prst="rect">
            <a:avLst/>
          </a:prstGeom>
          <a:noFill/>
          <a:ln>
            <a:noFill/>
          </a:ln>
        </p:spPr>
      </p:pic>
      <p:pic>
        <p:nvPicPr>
          <p:cNvPr id="184" name="Google Shape;184;g1e7b1325c76_0_50"/>
          <p:cNvPicPr preferRelativeResize="0"/>
          <p:nvPr/>
        </p:nvPicPr>
        <p:blipFill>
          <a:blip r:embed="rId5">
            <a:alphaModFix/>
          </a:blip>
          <a:stretch>
            <a:fillRect/>
          </a:stretch>
        </p:blipFill>
        <p:spPr>
          <a:xfrm>
            <a:off x="10088550" y="2614400"/>
            <a:ext cx="1615900" cy="16159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pic>
        <p:nvPicPr>
          <p:cNvPr id="190" name="Google Shape;190;g1e7b1325c76_0_58"/>
          <p:cNvPicPr preferRelativeResize="0"/>
          <p:nvPr/>
        </p:nvPicPr>
        <p:blipFill>
          <a:blip r:embed="rId3">
            <a:alphaModFix/>
          </a:blip>
          <a:stretch>
            <a:fillRect/>
          </a:stretch>
        </p:blipFill>
        <p:spPr>
          <a:xfrm>
            <a:off x="245950" y="255300"/>
            <a:ext cx="5524500" cy="63313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g280ff702038_0_5"/>
          <p:cNvSpPr txBox="1"/>
          <p:nvPr/>
        </p:nvSpPr>
        <p:spPr>
          <a:xfrm>
            <a:off x="0" y="0"/>
            <a:ext cx="105120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MX" sz="4800">
                <a:solidFill>
                  <a:srgbClr val="38AA00"/>
                </a:solidFill>
                <a:latin typeface="Work Sans"/>
                <a:ea typeface="Work Sans"/>
                <a:cs typeface="Work Sans"/>
                <a:sym typeface="Work Sans"/>
              </a:rPr>
              <a:t>Muestras de nuestro prototipo</a:t>
            </a:r>
            <a:endParaRPr/>
          </a:p>
        </p:txBody>
      </p:sp>
      <p:pic>
        <p:nvPicPr>
          <p:cNvPr id="197" name="Google Shape;197;g280ff702038_0_5"/>
          <p:cNvPicPr preferRelativeResize="0"/>
          <p:nvPr/>
        </p:nvPicPr>
        <p:blipFill>
          <a:blip r:embed="rId3">
            <a:alphaModFix/>
          </a:blip>
          <a:stretch>
            <a:fillRect/>
          </a:stretch>
        </p:blipFill>
        <p:spPr>
          <a:xfrm>
            <a:off x="2844375" y="1283150"/>
            <a:ext cx="8802976" cy="5281800"/>
          </a:xfrm>
          <a:prstGeom prst="rect">
            <a:avLst/>
          </a:prstGeom>
          <a:noFill/>
          <a:ln>
            <a:noFill/>
          </a:ln>
        </p:spPr>
      </p:pic>
      <p:sp>
        <p:nvSpPr>
          <p:cNvPr id="198" name="Google Shape;198;g280ff702038_0_5"/>
          <p:cNvSpPr txBox="1"/>
          <p:nvPr/>
        </p:nvSpPr>
        <p:spPr>
          <a:xfrm>
            <a:off x="129925" y="1209225"/>
            <a:ext cx="1556400" cy="100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MX" sz="4000">
                <a:solidFill>
                  <a:srgbClr val="38AA00"/>
                </a:solidFill>
                <a:latin typeface="Work Sans"/>
                <a:ea typeface="Work Sans"/>
                <a:cs typeface="Work Sans"/>
                <a:sym typeface="Work Sans"/>
              </a:rPr>
              <a:t>Index</a:t>
            </a:r>
            <a:endParaRPr b="1" sz="4000">
              <a:solidFill>
                <a:srgbClr val="38AA00"/>
              </a:solidFill>
              <a:latin typeface="Work Sans"/>
              <a:ea typeface="Work Sans"/>
              <a:cs typeface="Work Sans"/>
              <a:sym typeface="Work Sans"/>
            </a:endParaRPr>
          </a:p>
        </p:txBody>
      </p:sp>
      <p:sp>
        <p:nvSpPr>
          <p:cNvPr id="199" name="Google Shape;199;g280ff702038_0_5"/>
          <p:cNvSpPr txBox="1"/>
          <p:nvPr/>
        </p:nvSpPr>
        <p:spPr>
          <a:xfrm>
            <a:off x="129925" y="4873550"/>
            <a:ext cx="2512200" cy="100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MX" sz="2000">
                <a:solidFill>
                  <a:srgbClr val="38AA00"/>
                </a:solidFill>
                <a:latin typeface="Work Sans"/>
                <a:ea typeface="Work Sans"/>
                <a:cs typeface="Work Sans"/>
                <a:sym typeface="Work Sans"/>
              </a:rPr>
              <a:t>Plantillas tomadas del sitio web : https://freefrontend.com/</a:t>
            </a:r>
            <a:endParaRPr b="1" sz="2000">
              <a:solidFill>
                <a:srgbClr val="38AA00"/>
              </a:solidFill>
              <a:latin typeface="Work Sans"/>
              <a:ea typeface="Work Sans"/>
              <a:cs typeface="Work Sans"/>
              <a:sym typeface="Work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g280ff702038_0_49"/>
          <p:cNvSpPr txBox="1"/>
          <p:nvPr/>
        </p:nvSpPr>
        <p:spPr>
          <a:xfrm>
            <a:off x="0" y="0"/>
            <a:ext cx="105120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MX" sz="4800">
                <a:solidFill>
                  <a:srgbClr val="38AA00"/>
                </a:solidFill>
                <a:latin typeface="Work Sans"/>
                <a:ea typeface="Work Sans"/>
                <a:cs typeface="Work Sans"/>
                <a:sym typeface="Work Sans"/>
              </a:rPr>
              <a:t>Muestras de nuestro </a:t>
            </a:r>
            <a:r>
              <a:rPr b="1" lang="es-MX" sz="4800">
                <a:solidFill>
                  <a:srgbClr val="38AA00"/>
                </a:solidFill>
                <a:latin typeface="Work Sans"/>
                <a:ea typeface="Work Sans"/>
                <a:cs typeface="Work Sans"/>
                <a:sym typeface="Work Sans"/>
              </a:rPr>
              <a:t>código</a:t>
            </a:r>
            <a:endParaRPr/>
          </a:p>
        </p:txBody>
      </p:sp>
      <p:sp>
        <p:nvSpPr>
          <p:cNvPr id="206" name="Google Shape;206;g280ff702038_0_49"/>
          <p:cNvSpPr txBox="1"/>
          <p:nvPr/>
        </p:nvSpPr>
        <p:spPr>
          <a:xfrm>
            <a:off x="219850" y="1536725"/>
            <a:ext cx="1556400" cy="100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MX" sz="2100">
                <a:solidFill>
                  <a:srgbClr val="38AA00"/>
                </a:solidFill>
                <a:latin typeface="Work Sans"/>
                <a:ea typeface="Work Sans"/>
                <a:cs typeface="Work Sans"/>
                <a:sym typeface="Work Sans"/>
              </a:rPr>
              <a:t>Fichas con contenido</a:t>
            </a:r>
            <a:endParaRPr b="1" sz="2100">
              <a:solidFill>
                <a:srgbClr val="38AA00"/>
              </a:solidFill>
              <a:latin typeface="Work Sans"/>
              <a:ea typeface="Work Sans"/>
              <a:cs typeface="Work Sans"/>
              <a:sym typeface="Work Sans"/>
            </a:endParaRPr>
          </a:p>
        </p:txBody>
      </p:sp>
      <p:sp>
        <p:nvSpPr>
          <p:cNvPr id="207" name="Google Shape;207;g280ff702038_0_49"/>
          <p:cNvSpPr txBox="1"/>
          <p:nvPr/>
        </p:nvSpPr>
        <p:spPr>
          <a:xfrm>
            <a:off x="129925" y="4873550"/>
            <a:ext cx="2512200" cy="100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2000">
              <a:solidFill>
                <a:srgbClr val="38AA00"/>
              </a:solidFill>
              <a:latin typeface="Work Sans"/>
              <a:ea typeface="Work Sans"/>
              <a:cs typeface="Work Sans"/>
              <a:sym typeface="Work Sans"/>
            </a:endParaRPr>
          </a:p>
        </p:txBody>
      </p:sp>
      <p:pic>
        <p:nvPicPr>
          <p:cNvPr id="208" name="Google Shape;208;g280ff702038_0_49"/>
          <p:cNvPicPr preferRelativeResize="0"/>
          <p:nvPr/>
        </p:nvPicPr>
        <p:blipFill>
          <a:blip r:embed="rId3">
            <a:alphaModFix/>
          </a:blip>
          <a:stretch>
            <a:fillRect/>
          </a:stretch>
        </p:blipFill>
        <p:spPr>
          <a:xfrm>
            <a:off x="2122775" y="1536725"/>
            <a:ext cx="9883099" cy="47254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g280ff702038_0_22"/>
          <p:cNvSpPr txBox="1"/>
          <p:nvPr/>
        </p:nvSpPr>
        <p:spPr>
          <a:xfrm>
            <a:off x="0" y="0"/>
            <a:ext cx="105120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MX" sz="4800">
                <a:solidFill>
                  <a:srgbClr val="38AA00"/>
                </a:solidFill>
                <a:latin typeface="Work Sans"/>
                <a:ea typeface="Work Sans"/>
                <a:cs typeface="Work Sans"/>
                <a:sym typeface="Work Sans"/>
              </a:rPr>
              <a:t>Muestras de nuestro prototipo</a:t>
            </a:r>
            <a:endParaRPr/>
          </a:p>
        </p:txBody>
      </p:sp>
      <p:sp>
        <p:nvSpPr>
          <p:cNvPr id="215" name="Google Shape;215;g280ff702038_0_22"/>
          <p:cNvSpPr txBox="1"/>
          <p:nvPr/>
        </p:nvSpPr>
        <p:spPr>
          <a:xfrm>
            <a:off x="129925" y="1209225"/>
            <a:ext cx="1860000" cy="100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MX" sz="4000">
                <a:solidFill>
                  <a:srgbClr val="38AA00"/>
                </a:solidFill>
                <a:latin typeface="Work Sans"/>
                <a:ea typeface="Work Sans"/>
                <a:cs typeface="Work Sans"/>
                <a:sym typeface="Work Sans"/>
              </a:rPr>
              <a:t>Iniciar</a:t>
            </a:r>
            <a:endParaRPr b="1" sz="4000">
              <a:solidFill>
                <a:srgbClr val="38AA00"/>
              </a:solidFill>
              <a:latin typeface="Work Sans"/>
              <a:ea typeface="Work Sans"/>
              <a:cs typeface="Work Sans"/>
              <a:sym typeface="Work Sans"/>
            </a:endParaRPr>
          </a:p>
          <a:p>
            <a:pPr indent="0" lvl="0" marL="0" rtl="0" algn="l">
              <a:spcBef>
                <a:spcPts val="0"/>
              </a:spcBef>
              <a:spcAft>
                <a:spcPts val="0"/>
              </a:spcAft>
              <a:buNone/>
            </a:pPr>
            <a:r>
              <a:rPr b="1" lang="es-MX" sz="4000">
                <a:solidFill>
                  <a:srgbClr val="38AA00"/>
                </a:solidFill>
                <a:latin typeface="Work Sans"/>
                <a:ea typeface="Work Sans"/>
                <a:cs typeface="Work Sans"/>
                <a:sym typeface="Work Sans"/>
              </a:rPr>
              <a:t>sesión</a:t>
            </a:r>
            <a:endParaRPr b="1" sz="4000">
              <a:solidFill>
                <a:srgbClr val="38AA00"/>
              </a:solidFill>
              <a:latin typeface="Work Sans"/>
              <a:ea typeface="Work Sans"/>
              <a:cs typeface="Work Sans"/>
              <a:sym typeface="Work Sans"/>
            </a:endParaRPr>
          </a:p>
        </p:txBody>
      </p:sp>
      <p:sp>
        <p:nvSpPr>
          <p:cNvPr id="216" name="Google Shape;216;g280ff702038_0_22"/>
          <p:cNvSpPr txBox="1"/>
          <p:nvPr/>
        </p:nvSpPr>
        <p:spPr>
          <a:xfrm>
            <a:off x="129925" y="4873550"/>
            <a:ext cx="2512200" cy="100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MX" sz="2000">
                <a:solidFill>
                  <a:srgbClr val="38AA00"/>
                </a:solidFill>
                <a:latin typeface="Work Sans"/>
                <a:ea typeface="Work Sans"/>
                <a:cs typeface="Work Sans"/>
                <a:sym typeface="Work Sans"/>
              </a:rPr>
              <a:t>Plantillas tomadas del sitio web : https://freefrontend.com/</a:t>
            </a:r>
            <a:endParaRPr b="1" sz="2000">
              <a:solidFill>
                <a:srgbClr val="38AA00"/>
              </a:solidFill>
              <a:latin typeface="Work Sans"/>
              <a:ea typeface="Work Sans"/>
              <a:cs typeface="Work Sans"/>
              <a:sym typeface="Work Sans"/>
            </a:endParaRPr>
          </a:p>
        </p:txBody>
      </p:sp>
      <p:pic>
        <p:nvPicPr>
          <p:cNvPr id="217" name="Google Shape;217;g280ff702038_0_22"/>
          <p:cNvPicPr preferRelativeResize="0"/>
          <p:nvPr/>
        </p:nvPicPr>
        <p:blipFill>
          <a:blip r:embed="rId3">
            <a:alphaModFix/>
          </a:blip>
          <a:stretch>
            <a:fillRect/>
          </a:stretch>
        </p:blipFill>
        <p:spPr>
          <a:xfrm>
            <a:off x="2794525" y="1209225"/>
            <a:ext cx="9022943" cy="542005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g280ff702038_0_58"/>
          <p:cNvSpPr txBox="1"/>
          <p:nvPr/>
        </p:nvSpPr>
        <p:spPr>
          <a:xfrm>
            <a:off x="0" y="0"/>
            <a:ext cx="105120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MX" sz="4800">
                <a:solidFill>
                  <a:srgbClr val="38AA00"/>
                </a:solidFill>
                <a:latin typeface="Work Sans"/>
                <a:ea typeface="Work Sans"/>
                <a:cs typeface="Work Sans"/>
                <a:sym typeface="Work Sans"/>
              </a:rPr>
              <a:t>Muestras de nuestro </a:t>
            </a:r>
            <a:r>
              <a:rPr b="1" lang="es-MX" sz="4800">
                <a:solidFill>
                  <a:srgbClr val="38AA00"/>
                </a:solidFill>
                <a:latin typeface="Work Sans"/>
                <a:ea typeface="Work Sans"/>
                <a:cs typeface="Work Sans"/>
                <a:sym typeface="Work Sans"/>
              </a:rPr>
              <a:t>código</a:t>
            </a:r>
            <a:endParaRPr/>
          </a:p>
        </p:txBody>
      </p:sp>
      <p:sp>
        <p:nvSpPr>
          <p:cNvPr id="224" name="Google Shape;224;g280ff702038_0_58"/>
          <p:cNvSpPr txBox="1"/>
          <p:nvPr/>
        </p:nvSpPr>
        <p:spPr>
          <a:xfrm>
            <a:off x="129925" y="1209225"/>
            <a:ext cx="2051100" cy="100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MX" sz="4000">
                <a:solidFill>
                  <a:srgbClr val="38AA00"/>
                </a:solidFill>
                <a:latin typeface="Work Sans"/>
                <a:ea typeface="Work Sans"/>
                <a:cs typeface="Work Sans"/>
                <a:sym typeface="Work Sans"/>
              </a:rPr>
              <a:t>Chat de ayuda</a:t>
            </a:r>
            <a:endParaRPr b="1" sz="4000">
              <a:solidFill>
                <a:srgbClr val="38AA00"/>
              </a:solidFill>
              <a:latin typeface="Work Sans"/>
              <a:ea typeface="Work Sans"/>
              <a:cs typeface="Work Sans"/>
              <a:sym typeface="Work Sans"/>
            </a:endParaRPr>
          </a:p>
        </p:txBody>
      </p:sp>
      <p:pic>
        <p:nvPicPr>
          <p:cNvPr id="225" name="Google Shape;225;g280ff702038_0_58"/>
          <p:cNvPicPr preferRelativeResize="0"/>
          <p:nvPr/>
        </p:nvPicPr>
        <p:blipFill>
          <a:blip r:embed="rId3">
            <a:alphaModFix/>
          </a:blip>
          <a:stretch>
            <a:fillRect/>
          </a:stretch>
        </p:blipFill>
        <p:spPr>
          <a:xfrm>
            <a:off x="1930100" y="1615450"/>
            <a:ext cx="10053301" cy="457925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g280ff702038_0_31"/>
          <p:cNvSpPr txBox="1"/>
          <p:nvPr/>
        </p:nvSpPr>
        <p:spPr>
          <a:xfrm>
            <a:off x="0" y="0"/>
            <a:ext cx="105120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MX" sz="4800">
                <a:solidFill>
                  <a:srgbClr val="38AA00"/>
                </a:solidFill>
                <a:latin typeface="Work Sans"/>
                <a:ea typeface="Work Sans"/>
                <a:cs typeface="Work Sans"/>
                <a:sym typeface="Work Sans"/>
              </a:rPr>
              <a:t>Muestras de nuestro prototipo</a:t>
            </a:r>
            <a:endParaRPr/>
          </a:p>
        </p:txBody>
      </p:sp>
      <p:sp>
        <p:nvSpPr>
          <p:cNvPr id="232" name="Google Shape;232;g280ff702038_0_31"/>
          <p:cNvSpPr txBox="1"/>
          <p:nvPr/>
        </p:nvSpPr>
        <p:spPr>
          <a:xfrm>
            <a:off x="129925" y="1209225"/>
            <a:ext cx="2377200" cy="100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MX" sz="3000">
                <a:solidFill>
                  <a:srgbClr val="38AA00"/>
                </a:solidFill>
                <a:latin typeface="Work Sans"/>
                <a:ea typeface="Work Sans"/>
                <a:cs typeface="Work Sans"/>
                <a:sym typeface="Work Sans"/>
              </a:rPr>
              <a:t>Olvidó</a:t>
            </a:r>
            <a:endParaRPr b="1" sz="3000">
              <a:solidFill>
                <a:srgbClr val="38AA00"/>
              </a:solidFill>
              <a:latin typeface="Work Sans"/>
              <a:ea typeface="Work Sans"/>
              <a:cs typeface="Work Sans"/>
              <a:sym typeface="Work Sans"/>
            </a:endParaRPr>
          </a:p>
          <a:p>
            <a:pPr indent="0" lvl="0" marL="0" rtl="0" algn="l">
              <a:spcBef>
                <a:spcPts val="0"/>
              </a:spcBef>
              <a:spcAft>
                <a:spcPts val="0"/>
              </a:spcAft>
              <a:buNone/>
            </a:pPr>
            <a:r>
              <a:rPr b="1" lang="es-MX" sz="3000">
                <a:solidFill>
                  <a:srgbClr val="38AA00"/>
                </a:solidFill>
                <a:latin typeface="Work Sans"/>
                <a:ea typeface="Work Sans"/>
                <a:cs typeface="Work Sans"/>
                <a:sym typeface="Work Sans"/>
              </a:rPr>
              <a:t>Contraseña</a:t>
            </a:r>
            <a:endParaRPr b="1" sz="3000">
              <a:solidFill>
                <a:srgbClr val="38AA00"/>
              </a:solidFill>
              <a:latin typeface="Work Sans"/>
              <a:ea typeface="Work Sans"/>
              <a:cs typeface="Work Sans"/>
              <a:sym typeface="Work Sans"/>
            </a:endParaRPr>
          </a:p>
        </p:txBody>
      </p:sp>
      <p:sp>
        <p:nvSpPr>
          <p:cNvPr id="233" name="Google Shape;233;g280ff702038_0_31"/>
          <p:cNvSpPr txBox="1"/>
          <p:nvPr/>
        </p:nvSpPr>
        <p:spPr>
          <a:xfrm>
            <a:off x="129925" y="4873550"/>
            <a:ext cx="2512200" cy="100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MX" sz="2000">
                <a:solidFill>
                  <a:srgbClr val="38AA00"/>
                </a:solidFill>
                <a:latin typeface="Work Sans"/>
                <a:ea typeface="Work Sans"/>
                <a:cs typeface="Work Sans"/>
                <a:sym typeface="Work Sans"/>
              </a:rPr>
              <a:t>Plantillas tomadas del sitio web : https://freefrontend.com/</a:t>
            </a:r>
            <a:endParaRPr b="1" sz="2000">
              <a:solidFill>
                <a:srgbClr val="38AA00"/>
              </a:solidFill>
              <a:latin typeface="Work Sans"/>
              <a:ea typeface="Work Sans"/>
              <a:cs typeface="Work Sans"/>
              <a:sym typeface="Work Sans"/>
            </a:endParaRPr>
          </a:p>
        </p:txBody>
      </p:sp>
      <p:pic>
        <p:nvPicPr>
          <p:cNvPr id="234" name="Google Shape;234;g280ff702038_0_31"/>
          <p:cNvPicPr preferRelativeResize="0"/>
          <p:nvPr/>
        </p:nvPicPr>
        <p:blipFill>
          <a:blip r:embed="rId3">
            <a:alphaModFix/>
          </a:blip>
          <a:stretch>
            <a:fillRect/>
          </a:stretch>
        </p:blipFill>
        <p:spPr>
          <a:xfrm>
            <a:off x="2794525" y="1267675"/>
            <a:ext cx="8909052" cy="50873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g280ff702038_0_67"/>
          <p:cNvSpPr txBox="1"/>
          <p:nvPr/>
        </p:nvSpPr>
        <p:spPr>
          <a:xfrm>
            <a:off x="0" y="0"/>
            <a:ext cx="105120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MX" sz="4800">
                <a:solidFill>
                  <a:srgbClr val="38AA00"/>
                </a:solidFill>
                <a:latin typeface="Work Sans"/>
                <a:ea typeface="Work Sans"/>
                <a:cs typeface="Work Sans"/>
                <a:sym typeface="Work Sans"/>
              </a:rPr>
              <a:t>Muestras de nuestro código</a:t>
            </a:r>
            <a:endParaRPr/>
          </a:p>
        </p:txBody>
      </p:sp>
      <p:sp>
        <p:nvSpPr>
          <p:cNvPr id="241" name="Google Shape;241;g280ff702038_0_67"/>
          <p:cNvSpPr txBox="1"/>
          <p:nvPr/>
        </p:nvSpPr>
        <p:spPr>
          <a:xfrm>
            <a:off x="0" y="1209225"/>
            <a:ext cx="2377200" cy="100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MX" sz="3000">
                <a:solidFill>
                  <a:srgbClr val="38AA00"/>
                </a:solidFill>
                <a:latin typeface="Work Sans"/>
                <a:ea typeface="Work Sans"/>
                <a:cs typeface="Work Sans"/>
                <a:sym typeface="Work Sans"/>
              </a:rPr>
              <a:t>Productos</a:t>
            </a:r>
            <a:endParaRPr b="1" sz="2200">
              <a:solidFill>
                <a:srgbClr val="38AA00"/>
              </a:solidFill>
              <a:latin typeface="Work Sans"/>
              <a:ea typeface="Work Sans"/>
              <a:cs typeface="Work Sans"/>
              <a:sym typeface="Work Sans"/>
            </a:endParaRPr>
          </a:p>
        </p:txBody>
      </p:sp>
      <p:pic>
        <p:nvPicPr>
          <p:cNvPr id="242" name="Google Shape;242;g280ff702038_0_67"/>
          <p:cNvPicPr preferRelativeResize="0"/>
          <p:nvPr/>
        </p:nvPicPr>
        <p:blipFill>
          <a:blip r:embed="rId3">
            <a:alphaModFix/>
          </a:blip>
          <a:stretch>
            <a:fillRect/>
          </a:stretch>
        </p:blipFill>
        <p:spPr>
          <a:xfrm>
            <a:off x="2100425" y="1315375"/>
            <a:ext cx="9950424" cy="512664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g280ff702038_0_40"/>
          <p:cNvSpPr txBox="1"/>
          <p:nvPr/>
        </p:nvSpPr>
        <p:spPr>
          <a:xfrm>
            <a:off x="0" y="0"/>
            <a:ext cx="105120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MX" sz="4800">
                <a:solidFill>
                  <a:srgbClr val="38AA00"/>
                </a:solidFill>
                <a:latin typeface="Work Sans"/>
                <a:ea typeface="Work Sans"/>
                <a:cs typeface="Work Sans"/>
                <a:sym typeface="Work Sans"/>
              </a:rPr>
              <a:t>Muestras de nuestro prototipo</a:t>
            </a:r>
            <a:endParaRPr/>
          </a:p>
        </p:txBody>
      </p:sp>
      <p:sp>
        <p:nvSpPr>
          <p:cNvPr id="249" name="Google Shape;249;g280ff702038_0_40"/>
          <p:cNvSpPr txBox="1"/>
          <p:nvPr/>
        </p:nvSpPr>
        <p:spPr>
          <a:xfrm>
            <a:off x="129925" y="1209225"/>
            <a:ext cx="2377200" cy="100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MX" sz="3000">
                <a:solidFill>
                  <a:srgbClr val="38AA00"/>
                </a:solidFill>
                <a:latin typeface="Work Sans"/>
                <a:ea typeface="Work Sans"/>
                <a:cs typeface="Work Sans"/>
                <a:sym typeface="Work Sans"/>
              </a:rPr>
              <a:t>Inicio</a:t>
            </a:r>
            <a:endParaRPr b="1" sz="3000">
              <a:solidFill>
                <a:srgbClr val="38AA00"/>
              </a:solidFill>
              <a:latin typeface="Work Sans"/>
              <a:ea typeface="Work Sans"/>
              <a:cs typeface="Work Sans"/>
              <a:sym typeface="Work Sans"/>
            </a:endParaRPr>
          </a:p>
        </p:txBody>
      </p:sp>
      <p:sp>
        <p:nvSpPr>
          <p:cNvPr id="250" name="Google Shape;250;g280ff702038_0_40"/>
          <p:cNvSpPr txBox="1"/>
          <p:nvPr/>
        </p:nvSpPr>
        <p:spPr>
          <a:xfrm>
            <a:off x="129925" y="4873550"/>
            <a:ext cx="2512200" cy="100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MX" sz="2000">
                <a:solidFill>
                  <a:srgbClr val="38AA00"/>
                </a:solidFill>
                <a:latin typeface="Work Sans"/>
                <a:ea typeface="Work Sans"/>
                <a:cs typeface="Work Sans"/>
                <a:sym typeface="Work Sans"/>
              </a:rPr>
              <a:t>Plantillas tomadas del sitio web : https://freefrontend.com/</a:t>
            </a:r>
            <a:endParaRPr b="1" sz="2000">
              <a:solidFill>
                <a:srgbClr val="38AA00"/>
              </a:solidFill>
              <a:latin typeface="Work Sans"/>
              <a:ea typeface="Work Sans"/>
              <a:cs typeface="Work Sans"/>
              <a:sym typeface="Work Sans"/>
            </a:endParaRPr>
          </a:p>
        </p:txBody>
      </p:sp>
      <p:pic>
        <p:nvPicPr>
          <p:cNvPr id="251" name="Google Shape;251;g280ff702038_0_40"/>
          <p:cNvPicPr preferRelativeResize="0"/>
          <p:nvPr/>
        </p:nvPicPr>
        <p:blipFill>
          <a:blip r:embed="rId3">
            <a:alphaModFix/>
          </a:blip>
          <a:stretch>
            <a:fillRect/>
          </a:stretch>
        </p:blipFill>
        <p:spPr>
          <a:xfrm>
            <a:off x="2507125" y="1349125"/>
            <a:ext cx="9384425" cy="51266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2"/>
          <p:cNvSpPr txBox="1"/>
          <p:nvPr/>
        </p:nvSpPr>
        <p:spPr>
          <a:xfrm>
            <a:off x="2434496" y="301907"/>
            <a:ext cx="7332600" cy="15699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600"/>
              <a:buFont typeface="Arial"/>
              <a:buNone/>
            </a:pPr>
            <a:r>
              <a:rPr b="1" i="0" lang="es-MX" sz="4800" u="none" cap="none" strike="noStrike">
                <a:solidFill>
                  <a:srgbClr val="40474B"/>
                </a:solidFill>
                <a:latin typeface="Work Sans"/>
                <a:ea typeface="Work Sans"/>
                <a:cs typeface="Work Sans"/>
                <a:sym typeface="Work Sans"/>
              </a:rPr>
              <a:t>PLANTEAMIENTO DEL PROBLEMA</a:t>
            </a:r>
            <a:endParaRPr b="1" i="0" sz="4800" u="none" cap="none" strike="noStrike">
              <a:solidFill>
                <a:schemeClr val="dk1"/>
              </a:solidFill>
              <a:latin typeface="Work Sans"/>
              <a:ea typeface="Work Sans"/>
              <a:cs typeface="Work Sans"/>
              <a:sym typeface="Work Sans"/>
            </a:endParaRPr>
          </a:p>
        </p:txBody>
      </p:sp>
      <p:cxnSp>
        <p:nvCxnSpPr>
          <p:cNvPr id="108" name="Google Shape;108;p2"/>
          <p:cNvCxnSpPr/>
          <p:nvPr/>
        </p:nvCxnSpPr>
        <p:spPr>
          <a:xfrm>
            <a:off x="2526615" y="902188"/>
            <a:ext cx="7138800" cy="0"/>
          </a:xfrm>
          <a:prstGeom prst="straightConnector1">
            <a:avLst/>
          </a:prstGeom>
          <a:noFill/>
          <a:ln cap="flat" cmpd="sng" w="9525">
            <a:solidFill>
              <a:srgbClr val="38AA00"/>
            </a:solidFill>
            <a:prstDash val="solid"/>
            <a:miter lim="800000"/>
            <a:headEnd len="sm" w="sm" type="none"/>
            <a:tailEnd len="sm" w="sm" type="none"/>
          </a:ln>
        </p:spPr>
      </p:cxnSp>
      <p:sp>
        <p:nvSpPr>
          <p:cNvPr id="109" name="Google Shape;109;p2"/>
          <p:cNvSpPr txBox="1"/>
          <p:nvPr/>
        </p:nvSpPr>
        <p:spPr>
          <a:xfrm>
            <a:off x="252900" y="1737900"/>
            <a:ext cx="11686200" cy="4094400"/>
          </a:xfrm>
          <a:prstGeom prst="rect">
            <a:avLst/>
          </a:prstGeom>
          <a:noFill/>
          <a:ln>
            <a:noFill/>
          </a:ln>
        </p:spPr>
        <p:txBody>
          <a:bodyPr anchorCtr="0" anchor="t" bIns="45700" lIns="91425" spcFirstLastPara="1" rIns="91425" wrap="square" tIns="45700">
            <a:spAutoFit/>
          </a:bodyPr>
          <a:lstStyle/>
          <a:p>
            <a:pPr indent="0" lvl="0" marL="152400" marR="0" rtl="0" algn="l">
              <a:lnSpc>
                <a:spcPct val="100000"/>
              </a:lnSpc>
              <a:spcBef>
                <a:spcPts val="0"/>
              </a:spcBef>
              <a:spcAft>
                <a:spcPts val="0"/>
              </a:spcAft>
              <a:buClr>
                <a:srgbClr val="000000"/>
              </a:buClr>
              <a:buSzPts val="1600"/>
              <a:buFont typeface="Arial"/>
              <a:buNone/>
            </a:pPr>
            <a:r>
              <a:t/>
            </a:r>
            <a:endParaRPr b="0" i="0" sz="2000" u="none" cap="none" strike="noStrike">
              <a:solidFill>
                <a:schemeClr val="dk1"/>
              </a:solidFill>
              <a:latin typeface="Work Sans Light"/>
              <a:ea typeface="Work Sans Light"/>
              <a:cs typeface="Work Sans Light"/>
              <a:sym typeface="Work Sans Light"/>
            </a:endParaRPr>
          </a:p>
          <a:p>
            <a:pPr indent="0" lvl="0" marL="152400" marR="0" rtl="0" algn="l">
              <a:lnSpc>
                <a:spcPct val="100000"/>
              </a:lnSpc>
              <a:spcBef>
                <a:spcPts val="0"/>
              </a:spcBef>
              <a:spcAft>
                <a:spcPts val="0"/>
              </a:spcAft>
              <a:buClr>
                <a:srgbClr val="000000"/>
              </a:buClr>
              <a:buSzPts val="2400"/>
              <a:buFont typeface="Arial"/>
              <a:buNone/>
            </a:pPr>
            <a:r>
              <a:rPr b="0" i="0" lang="es-MX" sz="2000" u="none" cap="none" strike="noStrike">
                <a:solidFill>
                  <a:srgbClr val="000000"/>
                </a:solidFill>
                <a:latin typeface="Arial"/>
                <a:ea typeface="Arial"/>
                <a:cs typeface="Arial"/>
                <a:sym typeface="Arial"/>
              </a:rPr>
              <a:t>La empresa supermercado Santa Martha es un negocio de tipo autoservicio</a:t>
            </a:r>
            <a:r>
              <a:rPr lang="es-MX" sz="2000"/>
              <a:t> que cuenta con varias sedes distribuidas en Bogotá D.C;</a:t>
            </a:r>
            <a:r>
              <a:rPr b="0" i="0" lang="es-MX" sz="2000" u="none" cap="none" strike="noStrike">
                <a:solidFill>
                  <a:srgbClr val="000000"/>
                </a:solidFill>
                <a:latin typeface="Arial"/>
                <a:ea typeface="Arial"/>
                <a:cs typeface="Arial"/>
                <a:sym typeface="Arial"/>
              </a:rPr>
              <a:t> </a:t>
            </a:r>
            <a:r>
              <a:rPr lang="es-MX" sz="2000"/>
              <a:t>L</a:t>
            </a:r>
            <a:r>
              <a:rPr b="0" i="0" lang="es-MX" sz="2000" u="none" cap="none" strike="noStrike">
                <a:solidFill>
                  <a:srgbClr val="000000"/>
                </a:solidFill>
                <a:latin typeface="Arial"/>
                <a:ea typeface="Arial"/>
                <a:cs typeface="Arial"/>
                <a:sym typeface="Arial"/>
              </a:rPr>
              <a:t>as ganancias se derivan de la venta de sus productos y llevan a cabo el manejo de sus inventarios en la zona de la bodega de una forma empírica o tradicional, sin ningún tipo de modelo a seguir o sistema de apoyo.</a:t>
            </a:r>
            <a:endParaRPr b="0" i="0" sz="2000" u="none" cap="none" strike="noStrike">
              <a:solidFill>
                <a:srgbClr val="000000"/>
              </a:solidFill>
              <a:latin typeface="Arial"/>
              <a:ea typeface="Arial"/>
              <a:cs typeface="Arial"/>
              <a:sym typeface="Arial"/>
            </a:endParaRPr>
          </a:p>
          <a:p>
            <a:pPr indent="0" lvl="0" marL="152400" marR="0" rtl="0" algn="l">
              <a:lnSpc>
                <a:spcPct val="100000"/>
              </a:lnSpc>
              <a:spcBef>
                <a:spcPts val="0"/>
              </a:spcBef>
              <a:spcAft>
                <a:spcPts val="0"/>
              </a:spcAft>
              <a:buClr>
                <a:srgbClr val="000000"/>
              </a:buClr>
              <a:buSzPts val="2400"/>
              <a:buFont typeface="Arial"/>
              <a:buNone/>
            </a:pPr>
            <a:r>
              <a:t/>
            </a:r>
            <a:endParaRPr b="0" i="0" sz="2000" u="none" cap="none" strike="noStrike">
              <a:solidFill>
                <a:schemeClr val="dk1"/>
              </a:solidFill>
              <a:latin typeface="Arial"/>
              <a:ea typeface="Arial"/>
              <a:cs typeface="Arial"/>
              <a:sym typeface="Arial"/>
            </a:endParaRPr>
          </a:p>
          <a:p>
            <a:pPr indent="0" lvl="0" marL="152400" marR="0" rtl="0" algn="l">
              <a:lnSpc>
                <a:spcPct val="100000"/>
              </a:lnSpc>
              <a:spcBef>
                <a:spcPts val="0"/>
              </a:spcBef>
              <a:spcAft>
                <a:spcPts val="0"/>
              </a:spcAft>
              <a:buClr>
                <a:srgbClr val="000000"/>
              </a:buClr>
              <a:buSzPts val="2400"/>
              <a:buFont typeface="Arial"/>
              <a:buNone/>
            </a:pPr>
            <a:r>
              <a:rPr b="0" i="0" lang="es-MX" sz="2000" u="none" cap="none" strike="noStrike">
                <a:solidFill>
                  <a:schemeClr val="dk1"/>
                </a:solidFill>
                <a:latin typeface="Arial"/>
                <a:ea typeface="Arial"/>
                <a:cs typeface="Arial"/>
                <a:sym typeface="Arial"/>
              </a:rPr>
              <a:t>Este problema dentro de la </a:t>
            </a:r>
            <a:r>
              <a:rPr lang="es-MX" sz="2000">
                <a:solidFill>
                  <a:schemeClr val="dk1"/>
                </a:solidFill>
              </a:rPr>
              <a:t>bodega</a:t>
            </a:r>
            <a:r>
              <a:rPr b="0" i="0" lang="es-MX" sz="2000" u="none" cap="none" strike="noStrike">
                <a:solidFill>
                  <a:schemeClr val="dk1"/>
                </a:solidFill>
                <a:latin typeface="Arial"/>
                <a:ea typeface="Arial"/>
                <a:cs typeface="Arial"/>
                <a:sym typeface="Arial"/>
              </a:rPr>
              <a:t> fue descubierto tras haber r</a:t>
            </a:r>
            <a:r>
              <a:rPr b="0" i="0" lang="es-MX" sz="2000" u="none" cap="none" strike="noStrike">
                <a:solidFill>
                  <a:srgbClr val="000000"/>
                </a:solidFill>
                <a:latin typeface="Arial"/>
                <a:ea typeface="Arial"/>
                <a:cs typeface="Arial"/>
                <a:sym typeface="Arial"/>
              </a:rPr>
              <a:t>ealizado un análisis en la empresa partiendo de la encuesta diseñada para el jefe, se suministró una breve información, donde se evidencia que la ausencia del sistema de gestión de inventario provoca falencias en el control, planeación y organización de los pedidos dificultando </a:t>
            </a:r>
            <a:r>
              <a:rPr lang="es-MX" sz="2000"/>
              <a:t>la </a:t>
            </a:r>
            <a:r>
              <a:rPr b="0" i="0" lang="es-MX" sz="2000" u="none" cap="none" strike="noStrike">
                <a:solidFill>
                  <a:srgbClr val="000000"/>
                </a:solidFill>
                <a:latin typeface="Arial"/>
                <a:ea typeface="Arial"/>
                <a:cs typeface="Arial"/>
                <a:sym typeface="Arial"/>
              </a:rPr>
              <a:t>optimiza</a:t>
            </a:r>
            <a:r>
              <a:rPr lang="es-MX" sz="2000"/>
              <a:t>ción</a:t>
            </a:r>
            <a:r>
              <a:rPr b="0" i="0" lang="es-MX" sz="2000" u="none" cap="none" strike="noStrike">
                <a:solidFill>
                  <a:srgbClr val="000000"/>
                </a:solidFill>
                <a:latin typeface="Arial"/>
                <a:ea typeface="Arial"/>
                <a:cs typeface="Arial"/>
                <a:sym typeface="Arial"/>
              </a:rPr>
              <a:t> y </a:t>
            </a:r>
            <a:r>
              <a:rPr lang="es-MX" sz="2000"/>
              <a:t>la distribución </a:t>
            </a:r>
            <a:r>
              <a:rPr b="0" i="0" lang="es-MX" sz="2000" u="none" cap="none" strike="noStrike">
                <a:solidFill>
                  <a:srgbClr val="000000"/>
                </a:solidFill>
                <a:latin typeface="Arial"/>
                <a:ea typeface="Arial"/>
                <a:cs typeface="Arial"/>
                <a:sym typeface="Arial"/>
              </a:rPr>
              <a:t> de los productos </a:t>
            </a:r>
            <a:r>
              <a:rPr lang="es-MX" sz="2000"/>
              <a:t>a</a:t>
            </a:r>
            <a:r>
              <a:rPr b="0" i="0" lang="es-MX" sz="2000" u="none" cap="none" strike="noStrike">
                <a:solidFill>
                  <a:srgbClr val="000000"/>
                </a:solidFill>
                <a:latin typeface="Arial"/>
                <a:ea typeface="Arial"/>
                <a:cs typeface="Arial"/>
                <a:sym typeface="Arial"/>
              </a:rPr>
              <a:t> </a:t>
            </a:r>
            <a:r>
              <a:rPr lang="es-MX" sz="2000"/>
              <a:t>las diferentes sedes </a:t>
            </a:r>
            <a:r>
              <a:rPr b="0" i="0" lang="es-MX" sz="2000" u="none" cap="none" strike="noStrike">
                <a:solidFill>
                  <a:srgbClr val="000000"/>
                </a:solidFill>
                <a:latin typeface="Arial"/>
                <a:ea typeface="Arial"/>
                <a:cs typeface="Arial"/>
                <a:sym typeface="Arial"/>
              </a:rPr>
              <a:t>y por ende la insatisfacción de l</a:t>
            </a:r>
            <a:r>
              <a:rPr lang="es-MX" sz="2000"/>
              <a:t>a</a:t>
            </a:r>
            <a:r>
              <a:rPr b="0" i="0" lang="es-MX" sz="2000" u="none" cap="none" strike="noStrike">
                <a:solidFill>
                  <a:srgbClr val="000000"/>
                </a:solidFill>
                <a:latin typeface="Arial"/>
                <a:ea typeface="Arial"/>
                <a:cs typeface="Arial"/>
                <a:sym typeface="Arial"/>
              </a:rPr>
              <a:t>s mism</a:t>
            </a:r>
            <a:r>
              <a:rPr lang="es-MX" sz="2000"/>
              <a:t>a</a:t>
            </a:r>
            <a:r>
              <a:rPr b="0" i="0" lang="es-MX" sz="2000" u="none" cap="none" strike="noStrike">
                <a:solidFill>
                  <a:srgbClr val="000000"/>
                </a:solidFill>
                <a:latin typeface="Arial"/>
                <a:ea typeface="Arial"/>
                <a:cs typeface="Arial"/>
                <a:sym typeface="Arial"/>
              </a:rPr>
              <a:t>s generando inconformidad, disminución en las ventas y pérdida económica a la empresa, ya sea por extravío  de  productos, por robo o se dañan con el tiempo</a:t>
            </a:r>
            <a:r>
              <a:rPr lang="es-MX" sz="2000"/>
              <a:t>.</a:t>
            </a:r>
            <a:endParaRPr b="0" i="0" sz="2000" u="none" cap="none" strike="noStrike">
              <a:solidFill>
                <a:srgbClr val="000000"/>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pic>
        <p:nvPicPr>
          <p:cNvPr descr="Imagen que contiene Interfaz de usuario gráfica&#10;&#10;Descripción generada automáticamente" id="256" name="Google Shape;256;p11"/>
          <p:cNvPicPr preferRelativeResize="0"/>
          <p:nvPr/>
        </p:nvPicPr>
        <p:blipFill rotWithShape="1">
          <a:blip r:embed="rId3">
            <a:alphaModFix/>
          </a:blip>
          <a:srcRect b="0" l="0" r="0" t="0"/>
          <a:stretch/>
        </p:blipFill>
        <p:spPr>
          <a:xfrm>
            <a:off x="0" y="0"/>
            <a:ext cx="12192000" cy="68580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10"/>
          <p:cNvSpPr txBox="1"/>
          <p:nvPr/>
        </p:nvSpPr>
        <p:spPr>
          <a:xfrm>
            <a:off x="796425" y="307368"/>
            <a:ext cx="10044000" cy="900900"/>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rgbClr val="38AA00"/>
              </a:buClr>
              <a:buSzPts val="4800"/>
              <a:buFont typeface="Work Sans Light"/>
              <a:buNone/>
            </a:pPr>
            <a:r>
              <a:rPr b="1" i="0" lang="es-MX" sz="4800" u="none" cap="none" strike="noStrike">
                <a:solidFill>
                  <a:srgbClr val="38AA00"/>
                </a:solidFill>
                <a:latin typeface="Work Sans"/>
                <a:ea typeface="Work Sans"/>
                <a:cs typeface="Work Sans"/>
                <a:sym typeface="Work Sans"/>
              </a:rPr>
              <a:t>Requerimientos funcionales</a:t>
            </a:r>
            <a:endParaRPr b="1" i="0" sz="4800" u="none" cap="none" strike="noStrike">
              <a:solidFill>
                <a:srgbClr val="38AA00"/>
              </a:solidFill>
              <a:latin typeface="Work Sans"/>
              <a:ea typeface="Work Sans"/>
              <a:cs typeface="Work Sans"/>
              <a:sym typeface="Work Sans"/>
            </a:endParaRPr>
          </a:p>
        </p:txBody>
      </p:sp>
      <p:pic>
        <p:nvPicPr>
          <p:cNvPr id="115" name="Google Shape;115;p10"/>
          <p:cNvPicPr preferRelativeResize="0"/>
          <p:nvPr/>
        </p:nvPicPr>
        <p:blipFill rotWithShape="1">
          <a:blip r:embed="rId3">
            <a:alphaModFix/>
          </a:blip>
          <a:srcRect b="0" l="2638" r="0" t="0"/>
          <a:stretch/>
        </p:blipFill>
        <p:spPr>
          <a:xfrm>
            <a:off x="268875" y="1389975"/>
            <a:ext cx="7991075" cy="1935125"/>
          </a:xfrm>
          <a:prstGeom prst="rect">
            <a:avLst/>
          </a:prstGeom>
          <a:noFill/>
          <a:ln>
            <a:noFill/>
          </a:ln>
        </p:spPr>
      </p:pic>
      <p:pic>
        <p:nvPicPr>
          <p:cNvPr id="116" name="Google Shape;116;p10"/>
          <p:cNvPicPr preferRelativeResize="0"/>
          <p:nvPr/>
        </p:nvPicPr>
        <p:blipFill>
          <a:blip r:embed="rId4">
            <a:alphaModFix/>
          </a:blip>
          <a:stretch>
            <a:fillRect/>
          </a:stretch>
        </p:blipFill>
        <p:spPr>
          <a:xfrm>
            <a:off x="161850" y="3567675"/>
            <a:ext cx="5634109" cy="3290325"/>
          </a:xfrm>
          <a:prstGeom prst="rect">
            <a:avLst/>
          </a:prstGeom>
          <a:noFill/>
          <a:ln>
            <a:noFill/>
          </a:ln>
        </p:spPr>
      </p:pic>
      <p:pic>
        <p:nvPicPr>
          <p:cNvPr id="117" name="Google Shape;117;p10"/>
          <p:cNvPicPr preferRelativeResize="0"/>
          <p:nvPr/>
        </p:nvPicPr>
        <p:blipFill>
          <a:blip r:embed="rId5">
            <a:alphaModFix/>
          </a:blip>
          <a:stretch>
            <a:fillRect/>
          </a:stretch>
        </p:blipFill>
        <p:spPr>
          <a:xfrm>
            <a:off x="6627793" y="3506800"/>
            <a:ext cx="4658405" cy="32903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g1e7b1325c76_0_0"/>
          <p:cNvSpPr txBox="1"/>
          <p:nvPr/>
        </p:nvSpPr>
        <p:spPr>
          <a:xfrm>
            <a:off x="435675" y="224550"/>
            <a:ext cx="10512000" cy="91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MX" sz="4800">
                <a:solidFill>
                  <a:srgbClr val="38AA00"/>
                </a:solidFill>
                <a:latin typeface="Work Sans"/>
                <a:ea typeface="Work Sans"/>
                <a:cs typeface="Work Sans"/>
                <a:sym typeface="Work Sans"/>
              </a:rPr>
              <a:t>Construcción</a:t>
            </a:r>
            <a:r>
              <a:rPr b="1" lang="es-MX" sz="4800">
                <a:solidFill>
                  <a:srgbClr val="38AA00"/>
                </a:solidFill>
                <a:latin typeface="Work Sans"/>
                <a:ea typeface="Work Sans"/>
                <a:cs typeface="Work Sans"/>
                <a:sym typeface="Work Sans"/>
              </a:rPr>
              <a:t> </a:t>
            </a:r>
            <a:r>
              <a:rPr b="1" lang="es-MX" sz="4800">
                <a:solidFill>
                  <a:srgbClr val="38AA00"/>
                </a:solidFill>
                <a:latin typeface="Work Sans"/>
                <a:ea typeface="Work Sans"/>
                <a:cs typeface="Work Sans"/>
                <a:sym typeface="Work Sans"/>
              </a:rPr>
              <a:t>Base</a:t>
            </a:r>
            <a:r>
              <a:rPr b="1" lang="es-MX" sz="4800">
                <a:solidFill>
                  <a:srgbClr val="38AA00"/>
                </a:solidFill>
                <a:latin typeface="Work Sans"/>
                <a:ea typeface="Work Sans"/>
                <a:cs typeface="Work Sans"/>
                <a:sym typeface="Work Sans"/>
              </a:rPr>
              <a:t> de datos - DDL</a:t>
            </a:r>
            <a:endParaRPr b="1" sz="4800">
              <a:solidFill>
                <a:srgbClr val="38AA00"/>
              </a:solidFill>
              <a:latin typeface="Work Sans"/>
              <a:ea typeface="Work Sans"/>
              <a:cs typeface="Work Sans"/>
              <a:sym typeface="Work Sans"/>
            </a:endParaRPr>
          </a:p>
        </p:txBody>
      </p:sp>
      <p:pic>
        <p:nvPicPr>
          <p:cNvPr id="124" name="Google Shape;124;g1e7b1325c76_0_0"/>
          <p:cNvPicPr preferRelativeResize="0"/>
          <p:nvPr/>
        </p:nvPicPr>
        <p:blipFill>
          <a:blip r:embed="rId3">
            <a:alphaModFix/>
          </a:blip>
          <a:stretch>
            <a:fillRect/>
          </a:stretch>
        </p:blipFill>
        <p:spPr>
          <a:xfrm>
            <a:off x="683250" y="1781550"/>
            <a:ext cx="3018325" cy="679125"/>
          </a:xfrm>
          <a:prstGeom prst="rect">
            <a:avLst/>
          </a:prstGeom>
          <a:noFill/>
          <a:ln>
            <a:noFill/>
          </a:ln>
        </p:spPr>
      </p:pic>
      <p:pic>
        <p:nvPicPr>
          <p:cNvPr id="125" name="Google Shape;125;g1e7b1325c76_0_0"/>
          <p:cNvPicPr preferRelativeResize="0"/>
          <p:nvPr/>
        </p:nvPicPr>
        <p:blipFill>
          <a:blip r:embed="rId4">
            <a:alphaModFix/>
          </a:blip>
          <a:stretch>
            <a:fillRect/>
          </a:stretch>
        </p:blipFill>
        <p:spPr>
          <a:xfrm>
            <a:off x="7682550" y="1464449"/>
            <a:ext cx="2805300" cy="1178700"/>
          </a:xfrm>
          <a:prstGeom prst="rect">
            <a:avLst/>
          </a:prstGeom>
          <a:noFill/>
          <a:ln>
            <a:noFill/>
          </a:ln>
        </p:spPr>
      </p:pic>
      <p:sp>
        <p:nvSpPr>
          <p:cNvPr id="126" name="Google Shape;126;g1e7b1325c76_0_0"/>
          <p:cNvSpPr/>
          <p:nvPr/>
        </p:nvSpPr>
        <p:spPr>
          <a:xfrm>
            <a:off x="5066175" y="1939050"/>
            <a:ext cx="2008500" cy="229500"/>
          </a:xfrm>
          <a:prstGeom prst="rightArrow">
            <a:avLst>
              <a:gd fmla="val 50000" name="adj1"/>
              <a:gd fmla="val 50000" name="adj2"/>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pic>
        <p:nvPicPr>
          <p:cNvPr id="127" name="Google Shape;127;g1e7b1325c76_0_0"/>
          <p:cNvPicPr preferRelativeResize="0"/>
          <p:nvPr/>
        </p:nvPicPr>
        <p:blipFill>
          <a:blip r:embed="rId5">
            <a:alphaModFix/>
          </a:blip>
          <a:stretch>
            <a:fillRect/>
          </a:stretch>
        </p:blipFill>
        <p:spPr>
          <a:xfrm>
            <a:off x="435675" y="3100875"/>
            <a:ext cx="4079950" cy="1274975"/>
          </a:xfrm>
          <a:prstGeom prst="rect">
            <a:avLst/>
          </a:prstGeom>
          <a:noFill/>
          <a:ln>
            <a:noFill/>
          </a:ln>
        </p:spPr>
      </p:pic>
      <p:sp>
        <p:nvSpPr>
          <p:cNvPr id="128" name="Google Shape;128;g1e7b1325c76_0_0"/>
          <p:cNvSpPr/>
          <p:nvPr/>
        </p:nvSpPr>
        <p:spPr>
          <a:xfrm>
            <a:off x="5029500" y="3623613"/>
            <a:ext cx="2008500" cy="229500"/>
          </a:xfrm>
          <a:prstGeom prst="rightArrow">
            <a:avLst>
              <a:gd fmla="val 50000" name="adj1"/>
              <a:gd fmla="val 50000" name="adj2"/>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pic>
        <p:nvPicPr>
          <p:cNvPr id="129" name="Google Shape;129;g1e7b1325c76_0_0"/>
          <p:cNvPicPr preferRelativeResize="0"/>
          <p:nvPr/>
        </p:nvPicPr>
        <p:blipFill>
          <a:blip r:embed="rId6">
            <a:alphaModFix/>
          </a:blip>
          <a:stretch>
            <a:fillRect/>
          </a:stretch>
        </p:blipFill>
        <p:spPr>
          <a:xfrm>
            <a:off x="7682550" y="3133538"/>
            <a:ext cx="2400300" cy="1209675"/>
          </a:xfrm>
          <a:prstGeom prst="rect">
            <a:avLst/>
          </a:prstGeom>
          <a:noFill/>
          <a:ln>
            <a:noFill/>
          </a:ln>
        </p:spPr>
      </p:pic>
      <p:pic>
        <p:nvPicPr>
          <p:cNvPr id="130" name="Google Shape;130;g1e7b1325c76_0_0"/>
          <p:cNvPicPr preferRelativeResize="0"/>
          <p:nvPr/>
        </p:nvPicPr>
        <p:blipFill>
          <a:blip r:embed="rId7">
            <a:alphaModFix/>
          </a:blip>
          <a:stretch>
            <a:fillRect/>
          </a:stretch>
        </p:blipFill>
        <p:spPr>
          <a:xfrm>
            <a:off x="435675" y="4803910"/>
            <a:ext cx="4079950" cy="1412291"/>
          </a:xfrm>
          <a:prstGeom prst="rect">
            <a:avLst/>
          </a:prstGeom>
          <a:noFill/>
          <a:ln>
            <a:noFill/>
          </a:ln>
        </p:spPr>
      </p:pic>
      <p:sp>
        <p:nvSpPr>
          <p:cNvPr id="131" name="Google Shape;131;g1e7b1325c76_0_0"/>
          <p:cNvSpPr/>
          <p:nvPr/>
        </p:nvSpPr>
        <p:spPr>
          <a:xfrm>
            <a:off x="5077000" y="5395288"/>
            <a:ext cx="2008500" cy="229500"/>
          </a:xfrm>
          <a:prstGeom prst="rightArrow">
            <a:avLst>
              <a:gd fmla="val 50000" name="adj1"/>
              <a:gd fmla="val 50000" name="adj2"/>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pic>
        <p:nvPicPr>
          <p:cNvPr id="132" name="Google Shape;132;g1e7b1325c76_0_0"/>
          <p:cNvPicPr preferRelativeResize="0"/>
          <p:nvPr/>
        </p:nvPicPr>
        <p:blipFill>
          <a:blip r:embed="rId8">
            <a:alphaModFix/>
          </a:blip>
          <a:stretch>
            <a:fillRect/>
          </a:stretch>
        </p:blipFill>
        <p:spPr>
          <a:xfrm>
            <a:off x="7723075" y="4803900"/>
            <a:ext cx="2400300" cy="11811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g280dcebe3b7_0_12"/>
          <p:cNvSpPr/>
          <p:nvPr/>
        </p:nvSpPr>
        <p:spPr>
          <a:xfrm>
            <a:off x="5066175" y="1939050"/>
            <a:ext cx="2008500" cy="229500"/>
          </a:xfrm>
          <a:prstGeom prst="rightArrow">
            <a:avLst>
              <a:gd fmla="val 50000" name="adj1"/>
              <a:gd fmla="val 50000" name="adj2"/>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39" name="Google Shape;139;g280dcebe3b7_0_12"/>
          <p:cNvSpPr/>
          <p:nvPr/>
        </p:nvSpPr>
        <p:spPr>
          <a:xfrm>
            <a:off x="5218575" y="2091450"/>
            <a:ext cx="2008500" cy="229500"/>
          </a:xfrm>
          <a:prstGeom prst="rightArrow">
            <a:avLst>
              <a:gd fmla="val 50000" name="adj1"/>
              <a:gd fmla="val 50000" name="adj2"/>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g1e7b1325c76_0_39"/>
          <p:cNvSpPr txBox="1"/>
          <p:nvPr/>
        </p:nvSpPr>
        <p:spPr>
          <a:xfrm>
            <a:off x="3738900" y="2766750"/>
            <a:ext cx="4257000" cy="101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MX" sz="5300">
                <a:solidFill>
                  <a:srgbClr val="38AA00"/>
                </a:solidFill>
                <a:latin typeface="Calibri"/>
                <a:ea typeface="Calibri"/>
                <a:cs typeface="Calibri"/>
                <a:sym typeface="Calibri"/>
              </a:rPr>
              <a:t>Lenguaje DML</a:t>
            </a:r>
            <a:endParaRPr b="1" sz="5300">
              <a:solidFill>
                <a:srgbClr val="38AA00"/>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g1e7b1325c76_0_18"/>
          <p:cNvSpPr txBox="1"/>
          <p:nvPr/>
        </p:nvSpPr>
        <p:spPr>
          <a:xfrm>
            <a:off x="973025" y="533300"/>
            <a:ext cx="5389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alibri"/>
              <a:ea typeface="Calibri"/>
              <a:cs typeface="Calibri"/>
              <a:sym typeface="Calibri"/>
            </a:endParaRPr>
          </a:p>
        </p:txBody>
      </p:sp>
      <p:sp>
        <p:nvSpPr>
          <p:cNvPr id="152" name="Google Shape;152;g1e7b1325c76_0_18"/>
          <p:cNvSpPr txBox="1"/>
          <p:nvPr/>
        </p:nvSpPr>
        <p:spPr>
          <a:xfrm>
            <a:off x="383600" y="303050"/>
            <a:ext cx="9291300" cy="86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MX" sz="4800">
                <a:solidFill>
                  <a:srgbClr val="38AA00"/>
                </a:solidFill>
                <a:latin typeface="Work Sans"/>
                <a:ea typeface="Work Sans"/>
                <a:cs typeface="Work Sans"/>
                <a:sym typeface="Work Sans"/>
              </a:rPr>
              <a:t>Inserción</a:t>
            </a:r>
            <a:r>
              <a:rPr b="1" lang="es-MX" sz="4800">
                <a:solidFill>
                  <a:srgbClr val="38AA00"/>
                </a:solidFill>
                <a:latin typeface="Work Sans"/>
                <a:ea typeface="Work Sans"/>
                <a:cs typeface="Work Sans"/>
                <a:sym typeface="Work Sans"/>
              </a:rPr>
              <a:t> datos de prueba</a:t>
            </a:r>
            <a:endParaRPr b="1" sz="4800">
              <a:solidFill>
                <a:srgbClr val="38AA00"/>
              </a:solidFill>
              <a:latin typeface="Work Sans"/>
              <a:ea typeface="Work Sans"/>
              <a:cs typeface="Work Sans"/>
              <a:sym typeface="Work Sans"/>
            </a:endParaRPr>
          </a:p>
        </p:txBody>
      </p:sp>
      <p:pic>
        <p:nvPicPr>
          <p:cNvPr id="153" name="Google Shape;153;g1e7b1325c76_0_18"/>
          <p:cNvPicPr preferRelativeResize="0"/>
          <p:nvPr/>
        </p:nvPicPr>
        <p:blipFill rotWithShape="1">
          <a:blip r:embed="rId3">
            <a:alphaModFix/>
          </a:blip>
          <a:srcRect b="0" l="9036" r="3565" t="0"/>
          <a:stretch/>
        </p:blipFill>
        <p:spPr>
          <a:xfrm>
            <a:off x="536000" y="1124975"/>
            <a:ext cx="2236100" cy="5389450"/>
          </a:xfrm>
          <a:prstGeom prst="rect">
            <a:avLst/>
          </a:prstGeom>
          <a:noFill/>
          <a:ln>
            <a:noFill/>
          </a:ln>
        </p:spPr>
      </p:pic>
      <p:pic>
        <p:nvPicPr>
          <p:cNvPr id="154" name="Google Shape;154;g1e7b1325c76_0_18"/>
          <p:cNvPicPr preferRelativeResize="0"/>
          <p:nvPr/>
        </p:nvPicPr>
        <p:blipFill rotWithShape="1">
          <a:blip r:embed="rId4">
            <a:alphaModFix/>
          </a:blip>
          <a:srcRect b="0" l="7424" r="0" t="0"/>
          <a:stretch/>
        </p:blipFill>
        <p:spPr>
          <a:xfrm>
            <a:off x="3332125" y="1087550"/>
            <a:ext cx="3182500" cy="5541850"/>
          </a:xfrm>
          <a:prstGeom prst="rect">
            <a:avLst/>
          </a:prstGeom>
          <a:noFill/>
          <a:ln>
            <a:noFill/>
          </a:ln>
        </p:spPr>
      </p:pic>
      <p:pic>
        <p:nvPicPr>
          <p:cNvPr id="155" name="Google Shape;155;g1e7b1325c76_0_18"/>
          <p:cNvPicPr preferRelativeResize="0"/>
          <p:nvPr/>
        </p:nvPicPr>
        <p:blipFill rotWithShape="1">
          <a:blip r:embed="rId5">
            <a:alphaModFix/>
          </a:blip>
          <a:srcRect b="0" l="3000" r="3829" t="0"/>
          <a:stretch/>
        </p:blipFill>
        <p:spPr>
          <a:xfrm>
            <a:off x="6922250" y="1124975"/>
            <a:ext cx="4323751" cy="53894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pic>
        <p:nvPicPr>
          <p:cNvPr id="161" name="Google Shape;161;g1e7b1325c76_0_30"/>
          <p:cNvPicPr preferRelativeResize="0"/>
          <p:nvPr/>
        </p:nvPicPr>
        <p:blipFill>
          <a:blip r:embed="rId3">
            <a:alphaModFix/>
          </a:blip>
          <a:stretch>
            <a:fillRect/>
          </a:stretch>
        </p:blipFill>
        <p:spPr>
          <a:xfrm>
            <a:off x="1229825" y="3529125"/>
            <a:ext cx="2079650" cy="2806000"/>
          </a:xfrm>
          <a:prstGeom prst="rect">
            <a:avLst/>
          </a:prstGeom>
          <a:noFill/>
          <a:ln>
            <a:noFill/>
          </a:ln>
        </p:spPr>
      </p:pic>
      <p:pic>
        <p:nvPicPr>
          <p:cNvPr id="162" name="Google Shape;162;g1e7b1325c76_0_30"/>
          <p:cNvPicPr preferRelativeResize="0"/>
          <p:nvPr/>
        </p:nvPicPr>
        <p:blipFill>
          <a:blip r:embed="rId4">
            <a:alphaModFix/>
          </a:blip>
          <a:stretch>
            <a:fillRect/>
          </a:stretch>
        </p:blipFill>
        <p:spPr>
          <a:xfrm>
            <a:off x="1153625" y="750700"/>
            <a:ext cx="2209800" cy="2619375"/>
          </a:xfrm>
          <a:prstGeom prst="rect">
            <a:avLst/>
          </a:prstGeom>
          <a:noFill/>
          <a:ln>
            <a:noFill/>
          </a:ln>
        </p:spPr>
      </p:pic>
      <p:pic>
        <p:nvPicPr>
          <p:cNvPr id="163" name="Google Shape;163;g1e7b1325c76_0_30"/>
          <p:cNvPicPr preferRelativeResize="0"/>
          <p:nvPr/>
        </p:nvPicPr>
        <p:blipFill rotWithShape="1">
          <a:blip r:embed="rId5">
            <a:alphaModFix/>
          </a:blip>
          <a:srcRect b="0" l="1854" r="0" t="0"/>
          <a:stretch/>
        </p:blipFill>
        <p:spPr>
          <a:xfrm>
            <a:off x="4331875" y="601025"/>
            <a:ext cx="5908075" cy="57816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g1e7b1325c76_0_44"/>
          <p:cNvSpPr txBox="1"/>
          <p:nvPr/>
        </p:nvSpPr>
        <p:spPr>
          <a:xfrm>
            <a:off x="458425" y="402300"/>
            <a:ext cx="10168500" cy="93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MX" sz="4800">
                <a:solidFill>
                  <a:srgbClr val="38AA00"/>
                </a:solidFill>
                <a:highlight>
                  <a:srgbClr val="FFFFFF"/>
                </a:highlight>
                <a:latin typeface="Work Sans"/>
                <a:ea typeface="Work Sans"/>
                <a:cs typeface="Work Sans"/>
                <a:sym typeface="Work Sans"/>
              </a:rPr>
              <a:t>Joins, consultas y subconsultas</a:t>
            </a:r>
            <a:endParaRPr b="1" sz="4800">
              <a:solidFill>
                <a:srgbClr val="38AA00"/>
              </a:solidFill>
              <a:latin typeface="Work Sans"/>
              <a:ea typeface="Work Sans"/>
              <a:cs typeface="Work Sans"/>
              <a:sym typeface="Work Sans"/>
            </a:endParaRPr>
          </a:p>
        </p:txBody>
      </p:sp>
    </p:spTree>
  </p:cSld>
  <p:clrMapOvr>
    <a:masterClrMapping/>
  </p:clrMapOvr>
</p:sld>
</file>

<file path=ppt/theme/theme1.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2020-10-01T23:51:28Z</dcterms:created>
  <dc:creator>Jorge Enrique Pedraza Sanchez</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1299739c-ad3d-4908-806e-4d91151a6e13_Enabled">
    <vt:lpwstr>true</vt:lpwstr>
  </property>
  <property fmtid="{D5CDD505-2E9C-101B-9397-08002B2CF9AE}" pid="3" name="MSIP_Label_1299739c-ad3d-4908-806e-4d91151a6e13_Method">
    <vt:lpwstr>Standard</vt:lpwstr>
  </property>
  <property fmtid="{D5CDD505-2E9C-101B-9397-08002B2CF9AE}" pid="4" name="MSIP_Label_1299739c-ad3d-4908-806e-4d91151a6e13_Name">
    <vt:lpwstr>All Employees (Unrestricted)</vt:lpwstr>
  </property>
  <property fmtid="{D5CDD505-2E9C-101B-9397-08002B2CF9AE}" pid="5" name="MSIP_Label_1299739c-ad3d-4908-806e-4d91151a6e13_SiteId">
    <vt:lpwstr>cbc2c381-2f2e-4d93-91d1-506c9316ace7</vt:lpwstr>
  </property>
  <property fmtid="{D5CDD505-2E9C-101B-9397-08002B2CF9AE}" pid="6" name="MSIP_Label_1299739c-ad3d-4908-806e-4d91151a6e13_ContentBits">
    <vt:lpwstr>0</vt:lpwstr>
  </property>
  <property fmtid="{D5CDD505-2E9C-101B-9397-08002B2CF9AE}" pid="7" name="MSIP_Label_1299739c-ad3d-4908-806e-4d91151a6e13_SetDate">
    <vt:lpwstr>2022-08-12T19:17:55Z</vt:lpwstr>
  </property>
  <property fmtid="{D5CDD505-2E9C-101B-9397-08002B2CF9AE}" pid="8" name="MSIP_Label_1299739c-ad3d-4908-806e-4d91151a6e13_ActionId">
    <vt:lpwstr>8c6bc714-34a9-4b82-914e-50b1377a2da4</vt:lpwstr>
  </property>
</Properties>
</file>